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5" r:id="rId3"/>
    <p:sldMasterId id="2147483712" r:id="rId4"/>
  </p:sldMasterIdLst>
  <p:notesMasterIdLst>
    <p:notesMasterId r:id="rId80"/>
  </p:notesMasterIdLst>
  <p:handoutMasterIdLst>
    <p:handoutMasterId r:id="rId81"/>
  </p:handoutMasterIdLst>
  <p:sldIdLst>
    <p:sldId id="337" r:id="rId5"/>
    <p:sldId id="560" r:id="rId6"/>
    <p:sldId id="301" r:id="rId7"/>
    <p:sldId id="652" r:id="rId8"/>
    <p:sldId id="563" r:id="rId9"/>
    <p:sldId id="492" r:id="rId10"/>
    <p:sldId id="596" r:id="rId11"/>
    <p:sldId id="597" r:id="rId12"/>
    <p:sldId id="598" r:id="rId13"/>
    <p:sldId id="542" r:id="rId14"/>
    <p:sldId id="353" r:id="rId15"/>
    <p:sldId id="384" r:id="rId16"/>
    <p:sldId id="447" r:id="rId17"/>
    <p:sldId id="343" r:id="rId18"/>
    <p:sldId id="385" r:id="rId19"/>
    <p:sldId id="608" r:id="rId20"/>
    <p:sldId id="419" r:id="rId21"/>
    <p:sldId id="340" r:id="rId22"/>
    <p:sldId id="309" r:id="rId23"/>
    <p:sldId id="399" r:id="rId24"/>
    <p:sldId id="651" r:id="rId25"/>
    <p:sldId id="388" r:id="rId26"/>
    <p:sldId id="426" r:id="rId27"/>
    <p:sldId id="403" r:id="rId28"/>
    <p:sldId id="538" r:id="rId29"/>
    <p:sldId id="541" r:id="rId30"/>
    <p:sldId id="356" r:id="rId31"/>
    <p:sldId id="398" r:id="rId32"/>
    <p:sldId id="377" r:id="rId33"/>
    <p:sldId id="599" r:id="rId34"/>
    <p:sldId id="543" r:id="rId35"/>
    <p:sldId id="600" r:id="rId36"/>
    <p:sldId id="573" r:id="rId37"/>
    <p:sldId id="602" r:id="rId38"/>
    <p:sldId id="601" r:id="rId39"/>
    <p:sldId id="660" r:id="rId40"/>
    <p:sldId id="570" r:id="rId41"/>
    <p:sldId id="571" r:id="rId42"/>
    <p:sldId id="574" r:id="rId43"/>
    <p:sldId id="575" r:id="rId44"/>
    <p:sldId id="579" r:id="rId45"/>
    <p:sldId id="659" r:id="rId46"/>
    <p:sldId id="611" r:id="rId47"/>
    <p:sldId id="590" r:id="rId48"/>
    <p:sldId id="584" r:id="rId49"/>
    <p:sldId id="653" r:id="rId50"/>
    <p:sldId id="654" r:id="rId51"/>
    <p:sldId id="612" r:id="rId52"/>
    <p:sldId id="632" r:id="rId53"/>
    <p:sldId id="642" r:id="rId54"/>
    <p:sldId id="643" r:id="rId55"/>
    <p:sldId id="644" r:id="rId56"/>
    <p:sldId id="657" r:id="rId57"/>
    <p:sldId id="658" r:id="rId58"/>
    <p:sldId id="656" r:id="rId59"/>
    <p:sldId id="620" r:id="rId60"/>
    <p:sldId id="645" r:id="rId61"/>
    <p:sldId id="646" r:id="rId62"/>
    <p:sldId id="647" r:id="rId63"/>
    <p:sldId id="649" r:id="rId64"/>
    <p:sldId id="650" r:id="rId65"/>
    <p:sldId id="625" r:id="rId66"/>
    <p:sldId id="636" r:id="rId67"/>
    <p:sldId id="626" r:id="rId68"/>
    <p:sldId id="592" r:id="rId69"/>
    <p:sldId id="591" r:id="rId70"/>
    <p:sldId id="615" r:id="rId71"/>
    <p:sldId id="616" r:id="rId72"/>
    <p:sldId id="618" r:id="rId73"/>
    <p:sldId id="617" r:id="rId74"/>
    <p:sldId id="624" r:id="rId75"/>
    <p:sldId id="622" r:id="rId76"/>
    <p:sldId id="621" r:id="rId77"/>
    <p:sldId id="623" r:id="rId78"/>
    <p:sldId id="648" r:id="rId79"/>
  </p:sldIdLst>
  <p:sldSz cx="10287000" cy="6858000" type="35mm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6600"/>
    <a:srgbClr val="00FF00"/>
    <a:srgbClr val="9933FF"/>
    <a:srgbClr val="000000"/>
    <a:srgbClr val="FFFFCC"/>
    <a:srgbClr val="66FFFF"/>
    <a:srgbClr val="8CFBF9"/>
    <a:srgbClr val="ECE0AC"/>
    <a:srgbClr val="8CF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2787"/>
    <p:restoredTop sz="90924" autoAdjust="0"/>
  </p:normalViewPr>
  <p:slideViewPr>
    <p:cSldViewPr>
      <p:cViewPr>
        <p:scale>
          <a:sx n="70" d="100"/>
          <a:sy n="70" d="100"/>
        </p:scale>
        <p:origin x="1292" y="6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presProps" Target="pres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4194175" y="6521450"/>
            <a:ext cx="757238" cy="254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313" tIns="44450" rIns="87313" bIns="44450">
            <a:spAutoFit/>
          </a:bodyPr>
          <a:lstStyle>
            <a:lvl1pPr defTabSz="868363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3E2E8DDC-2774-4B4D-8F6C-722A76EA739A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798788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4194175" y="6521450"/>
            <a:ext cx="757238" cy="254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7313" tIns="44450" rIns="87313" bIns="44450">
            <a:spAutoFit/>
          </a:bodyPr>
          <a:lstStyle>
            <a:lvl1pPr defTabSz="868363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8363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8363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8363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8363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943E22E2-D42B-404D-A12F-F201641F850D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  <p:sp>
        <p:nvSpPr>
          <p:cNvPr id="880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41600" y="512763"/>
            <a:ext cx="3860800" cy="2574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506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3254375"/>
            <a:ext cx="6710363" cy="30892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90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860541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7459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1125" y="519113"/>
            <a:ext cx="3841750" cy="2562225"/>
          </a:xfrm>
          <a:ln cap="flat"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9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6229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1125" y="519113"/>
            <a:ext cx="3841750" cy="2562225"/>
          </a:xfrm>
          <a:ln cap="flat"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9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509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860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8342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1600" y="512763"/>
            <a:ext cx="3862388" cy="2574925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4370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7996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1125" y="519113"/>
            <a:ext cx="3841750" cy="2562225"/>
          </a:xfrm>
          <a:ln cap="flat"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9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6710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4686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544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05A552-EBB1-4A40-B544-EB4752EBE529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solidFill>
            <a:srgbClr val="FFFFFF"/>
          </a:solidFill>
          <a:ln/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49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4690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4009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6811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6955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3059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2727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8332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4609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9868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168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71739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0359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12998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7362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69B908-E49F-47B4-A14A-90478A9FE0C1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33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40291" name="Rectangle 1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2643188" y="512763"/>
            <a:ext cx="3860800" cy="2574925"/>
          </a:xfr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116490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D35C2-B8ED-410C-A30D-9C78F6920640}" type="slidenum">
              <a:rPr 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34</a:t>
            </a:fld>
            <a:endParaRPr 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solidFill>
            <a:srgbClr val="FFFFFF"/>
          </a:solidFill>
          <a:ln/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53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8224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65450" cy="450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47234733-2097-40F8-93DC-DDA4FFA550DE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eaLnBrk="1" hangingPunct="1"/>
              <a:t>36</a:t>
            </a:fld>
            <a:endParaRPr lang="en-US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defTabSz="457200" eaLnBrk="1" hangingPunct="1">
              <a:buSzPct val="100000"/>
            </a:pPr>
            <a:fld id="{EBA67762-EC11-45A1-8CE0-81130532AFD2}" type="slidenum">
              <a:rPr lang="en-US" sz="1200" b="0">
                <a:solidFill>
                  <a:srgbClr val="000000"/>
                </a:solidFill>
              </a:rPr>
              <a:pPr algn="r" defTabSz="457200" eaLnBrk="1" hangingPunct="1">
                <a:buSzPct val="100000"/>
              </a:pPr>
              <a:t>36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solidFill>
            <a:srgbClr val="FFFFFF"/>
          </a:solidFill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680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defTabSz="457200" eaLnBrk="1" hangingPunct="1">
              <a:buSzPct val="100000"/>
            </a:pPr>
            <a:fld id="{58D5DAFE-D63D-43C0-B8F9-666E87404529}" type="slidenum">
              <a:rPr lang="en-US" sz="1200" b="0">
                <a:solidFill>
                  <a:srgbClr val="000000"/>
                </a:solidFill>
              </a:rPr>
              <a:pPr algn="r" defTabSz="457200" eaLnBrk="1" hangingPunct="1">
                <a:buSzPct val="100000"/>
              </a:pPr>
              <a:t>36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792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5966E3-8B44-4CF8-B1AF-ABEE2A1EE2F8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37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solidFill>
            <a:srgbClr val="FFFFFF"/>
          </a:solidFill>
          <a:ln/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6437" name="Text Box 3"/>
          <p:cNvSpPr txBox="1">
            <a:spLocks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BB656A6-F597-4C79-BEBE-4A62EDD9A064}" type="slidenum">
              <a:rPr lang="en-US" altLang="en-US" sz="1200">
                <a:solidFill>
                  <a:srgbClr val="FFFFFF"/>
                </a:solidFill>
                <a:latin typeface="Calibri" pitchFamily="34" charset="0"/>
                <a:ea typeface="SimSun" pitchFamily="2" charset="-122"/>
              </a:rPr>
              <a:pPr algn="r" eaLnBrk="1" hangingPunct="1"/>
              <a:t>37</a:t>
            </a:fld>
            <a:endParaRPr lang="en-US" altLang="en-US" sz="1200">
              <a:solidFill>
                <a:srgbClr val="FFFFFF"/>
              </a:solidFill>
              <a:latin typeface="Calibri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20666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1B681C-FC1E-4520-AC20-31BCB3CAFAD7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38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47459" name="Text Box 1"/>
          <p:cNvSpPr txBox="1">
            <a:spLocks noChangeArrowheads="1"/>
          </p:cNvSpPr>
          <p:nvPr/>
        </p:nvSpPr>
        <p:spPr bwMode="auto">
          <a:xfrm>
            <a:off x="5180013" y="6513513"/>
            <a:ext cx="3959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1B9FCD1-4EE8-4E48-813F-8E3C4AD012A4}" type="slidenum">
              <a:rPr lang="en-US" altLang="en-US" sz="1200">
                <a:solidFill>
                  <a:srgbClr val="000000"/>
                </a:solidFill>
                <a:ea typeface="SimSun" pitchFamily="2" charset="-122"/>
              </a:rPr>
              <a:pPr algn="r" eaLnBrk="1" hangingPunct="1"/>
              <a:t>38</a:t>
            </a:fld>
            <a:endParaRPr lang="en-US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solidFill>
            <a:srgbClr val="FFFFFF"/>
          </a:solidFill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47462" name="Text Box 4"/>
          <p:cNvSpPr txBox="1">
            <a:spLocks noChangeArrowheads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8F7495F-3870-48BA-B99C-7A98910FE3D7}" type="slidenum">
              <a:rPr lang="en-US" altLang="en-US" sz="1200">
                <a:solidFill>
                  <a:srgbClr val="000000"/>
                </a:solidFill>
                <a:ea typeface="SimSun" pitchFamily="2" charset="-122"/>
              </a:rPr>
              <a:pPr algn="r" eaLnBrk="1" hangingPunct="1"/>
              <a:t>38</a:t>
            </a:fld>
            <a:endParaRPr lang="en-US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99215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86DC40-8648-4801-9F22-97EB3A308F38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39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50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1275" cy="2568575"/>
          </a:xfrm>
          <a:solidFill>
            <a:srgbClr val="FFFFFF"/>
          </a:solidFill>
          <a:ln/>
        </p:spPr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162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92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8086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8D10E2-B395-4B4D-84F7-F13C0B507F88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40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51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1275" cy="2568575"/>
          </a:xfrm>
          <a:solidFill>
            <a:srgbClr val="FFFFFF"/>
          </a:solidFill>
          <a:ln/>
        </p:spPr>
      </p:sp>
      <p:sp>
        <p:nvSpPr>
          <p:cNvPr id="151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162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444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2DBBDB-B6C2-408E-8C32-915ECE00BF5B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41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solidFill>
            <a:srgbClr val="FFFFFF"/>
          </a:solidFill>
          <a:ln/>
        </p:spPr>
      </p:sp>
      <p:sp>
        <p:nvSpPr>
          <p:cNvPr id="153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451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59077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209DAD-20E0-49EA-AC84-A07956200C74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43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solidFill>
            <a:srgbClr val="FFFFFF"/>
          </a:solidFill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881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29555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617A8F-2F77-4321-8554-12FA85170F95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45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solidFill>
            <a:srgbClr val="FFFFFF"/>
          </a:solidFill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801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617A8F-2F77-4321-8554-12FA85170F95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46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solidFill>
            <a:srgbClr val="FFFFFF"/>
          </a:solidFill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195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617A8F-2F77-4321-8554-12FA85170F95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47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solidFill>
            <a:srgbClr val="FFFFFF"/>
          </a:solidFill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222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617A8F-2F77-4321-8554-12FA85170F95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48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solidFill>
            <a:srgbClr val="FFFFFF"/>
          </a:solidFill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445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657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F2444A-1073-4498-BF8F-6B1E7AB4A974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solidFill>
            <a:srgbClr val="FFFFFF"/>
          </a:solidFill>
          <a:ln/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414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73567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14644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33241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4918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9126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617A8F-2F77-4321-8554-12FA85170F95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59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solidFill>
            <a:srgbClr val="FFFFFF"/>
          </a:solidFill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595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35713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617A8F-2F77-4321-8554-12FA85170F95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61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solidFill>
            <a:srgbClr val="FFFFFF"/>
          </a:solidFill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629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617A8F-2F77-4321-8554-12FA85170F95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62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solidFill>
            <a:srgbClr val="FFFFFF"/>
          </a:solidFill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665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617A8F-2F77-4321-8554-12FA85170F95}" type="slidenum">
              <a:rPr lang="en-US" altLang="en-US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Arial" charset="0"/>
              </a:rPr>
              <a:pPr eaLnBrk="1" hangingPunct="1"/>
              <a:t>64</a:t>
            </a:fld>
            <a:endParaRPr lang="en-US" altLang="en-US">
              <a:solidFill>
                <a:srgbClr val="000000"/>
              </a:solidFill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3188" y="514350"/>
            <a:ext cx="3857625" cy="2571750"/>
          </a:xfrm>
          <a:solidFill>
            <a:srgbClr val="FFFFFF"/>
          </a:solidFill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08850" cy="30845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1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1125" y="519113"/>
            <a:ext cx="3841750" cy="2562225"/>
          </a:xfrm>
          <a:ln cap="flat"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9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34519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89652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80279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8694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9943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501067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50969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DA5B4-58A7-4352-A3EE-24DC69738C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024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683536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39606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992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1125" y="519113"/>
            <a:ext cx="3841750" cy="2562225"/>
          </a:xfrm>
          <a:ln cap="flat"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9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271285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5146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1125" y="519113"/>
            <a:ext cx="3841750" cy="2562225"/>
          </a:xfrm>
          <a:ln cap="flat"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9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2486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1125" y="519113"/>
            <a:ext cx="3841750" cy="2562225"/>
          </a:xfrm>
          <a:ln cap="flat"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9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282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3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5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8038" y="609600"/>
            <a:ext cx="20145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609600"/>
            <a:ext cx="58912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609600"/>
            <a:ext cx="80581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4429" y="1981200"/>
            <a:ext cx="39528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5" y="1981200"/>
            <a:ext cx="39528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609600"/>
            <a:ext cx="80581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4425" y="1981200"/>
            <a:ext cx="80581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79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609600"/>
            <a:ext cx="80581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4429" y="1981200"/>
            <a:ext cx="39528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19705" y="1981200"/>
            <a:ext cx="395287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30981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3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5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60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454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9" y="1981200"/>
            <a:ext cx="3952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5" y="1981200"/>
            <a:ext cx="3952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6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4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7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2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491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230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765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4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8038" y="609600"/>
            <a:ext cx="20145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609600"/>
            <a:ext cx="58912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97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4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71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3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628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30" y="1981200"/>
            <a:ext cx="3939778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5657" y="1981200"/>
            <a:ext cx="3939778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0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645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8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8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12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78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681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452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334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6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2680" y="609600"/>
            <a:ext cx="2012751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609600"/>
            <a:ext cx="5866805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36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50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88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38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9" y="1981200"/>
            <a:ext cx="3952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5" y="1981200"/>
            <a:ext cx="3952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64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6" y="1981200"/>
            <a:ext cx="3939778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5654" y="1981200"/>
            <a:ext cx="3939778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6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81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8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170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58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891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47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2680" y="609600"/>
            <a:ext cx="2012751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609600"/>
            <a:ext cx="5866805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0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35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60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45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4425" y="609600"/>
            <a:ext cx="8058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981200"/>
            <a:ext cx="80581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4425" y="609600"/>
            <a:ext cx="8058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981200"/>
            <a:ext cx="80581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63DE8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14425" y="609600"/>
            <a:ext cx="805021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981200"/>
            <a:ext cx="805021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AFD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AFD00"/>
          </a:solidFill>
          <a:latin typeface="Arial" charset="0"/>
          <a:ea typeface="SimSun" charset="-122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AFD00"/>
          </a:solidFill>
          <a:latin typeface="Arial" charset="0"/>
          <a:ea typeface="SimSun" charset="-122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AFD00"/>
          </a:solidFill>
          <a:latin typeface="Arial" charset="0"/>
          <a:ea typeface="SimSun" charset="-122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AFD00"/>
          </a:solidFill>
          <a:latin typeface="Arial" charset="0"/>
          <a:ea typeface="SimSun" charset="-122"/>
        </a:defRPr>
      </a:lvl5pPr>
      <a:lvl6pPr marL="25146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AFD00"/>
          </a:solidFill>
          <a:latin typeface="Arial" charset="0"/>
          <a:ea typeface="SimSun" charset="-122"/>
        </a:defRPr>
      </a:lvl6pPr>
      <a:lvl7pPr marL="29718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AFD00"/>
          </a:solidFill>
          <a:latin typeface="Arial" charset="0"/>
          <a:ea typeface="SimSun" charset="-122"/>
        </a:defRPr>
      </a:lvl7pPr>
      <a:lvl8pPr marL="34290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AFD00"/>
          </a:solidFill>
          <a:latin typeface="Arial" charset="0"/>
          <a:ea typeface="SimSun" charset="-122"/>
        </a:defRPr>
      </a:lvl8pPr>
      <a:lvl9pPr marL="38862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AFD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0000"/>
        </a:lnSpc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63DE8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14425" y="609600"/>
            <a:ext cx="8051006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981200"/>
            <a:ext cx="8051006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87503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AFD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AFD00"/>
          </a:solidFill>
          <a:latin typeface="Arial" charset="0"/>
          <a:ea typeface="SimSun" charset="-122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AFD00"/>
          </a:solidFill>
          <a:latin typeface="Arial" charset="0"/>
          <a:ea typeface="SimSun" charset="-122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AFD00"/>
          </a:solidFill>
          <a:latin typeface="Arial" charset="0"/>
          <a:ea typeface="SimSun" charset="-122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AFD00"/>
          </a:solidFill>
          <a:latin typeface="Arial" charset="0"/>
          <a:ea typeface="SimSun" charset="-122"/>
        </a:defRPr>
      </a:lvl5pPr>
      <a:lvl6pPr marL="25146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AFD00"/>
          </a:solidFill>
          <a:latin typeface="Arial" charset="0"/>
          <a:ea typeface="SimSun" charset="-122"/>
        </a:defRPr>
      </a:lvl6pPr>
      <a:lvl7pPr marL="29718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AFD00"/>
          </a:solidFill>
          <a:latin typeface="Arial" charset="0"/>
          <a:ea typeface="SimSun" charset="-122"/>
        </a:defRPr>
      </a:lvl7pPr>
      <a:lvl8pPr marL="34290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AFD00"/>
          </a:solidFill>
          <a:latin typeface="Arial" charset="0"/>
          <a:ea typeface="SimSun" charset="-122"/>
        </a:defRPr>
      </a:lvl8pPr>
      <a:lvl9pPr marL="38862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AFD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0000"/>
        </a:lnSpc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0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3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7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6"/>
          <p:cNvSpPr>
            <a:spLocks noChangeArrowheads="1"/>
          </p:cNvSpPr>
          <p:nvPr/>
        </p:nvSpPr>
        <p:spPr bwMode="auto">
          <a:xfrm>
            <a:off x="800100" y="6705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3200" dirty="0"/>
          </a:p>
        </p:txBody>
      </p:sp>
      <p:sp>
        <p:nvSpPr>
          <p:cNvPr id="1029" name="Rectangle 1027"/>
          <p:cNvSpPr>
            <a:spLocks noChangeArrowheads="1"/>
          </p:cNvSpPr>
          <p:nvPr/>
        </p:nvSpPr>
        <p:spPr bwMode="auto">
          <a:xfrm>
            <a:off x="3543300" y="6705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3200" dirty="0"/>
          </a:p>
        </p:txBody>
      </p:sp>
      <p:sp>
        <p:nvSpPr>
          <p:cNvPr id="103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10134600" cy="3886200"/>
          </a:xfrm>
          <a:noFill/>
        </p:spPr>
        <p:txBody>
          <a:bodyPr/>
          <a:lstStyle/>
          <a:p>
            <a:r>
              <a:rPr lang="en-US" altLang="en-US" sz="4000" dirty="0" smtClean="0"/>
              <a:t>Effective population size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600" dirty="0" smtClean="0"/>
              <a:t>  </a:t>
            </a:r>
            <a:br>
              <a:rPr lang="en-US" altLang="en-US" sz="1600" dirty="0" smtClean="0"/>
            </a:br>
            <a:r>
              <a:rPr lang="en-US" altLang="en-US" dirty="0" smtClean="0">
                <a:solidFill>
                  <a:schemeClr val="folHlink"/>
                </a:solidFill>
              </a:rPr>
              <a:t>What is it?</a:t>
            </a:r>
            <a:br>
              <a:rPr lang="en-US" altLang="en-US" dirty="0" smtClean="0">
                <a:solidFill>
                  <a:schemeClr val="folHlink"/>
                </a:solidFill>
              </a:rPr>
            </a:br>
            <a:r>
              <a:rPr lang="en-US" altLang="en-US" dirty="0" smtClean="0">
                <a:solidFill>
                  <a:schemeClr val="folHlink"/>
                </a:solidFill>
              </a:rPr>
              <a:t>Why does it matter?</a:t>
            </a:r>
            <a:br>
              <a:rPr lang="en-US" altLang="en-US" dirty="0" smtClean="0">
                <a:solidFill>
                  <a:schemeClr val="folHlink"/>
                </a:solidFill>
              </a:rPr>
            </a:br>
            <a:r>
              <a:rPr lang="en-US" altLang="en-US" dirty="0" smtClean="0">
                <a:solidFill>
                  <a:schemeClr val="folHlink"/>
                </a:solidFill>
              </a:rPr>
              <a:t>How do you estimate it?</a:t>
            </a:r>
            <a:br>
              <a:rPr lang="en-US" altLang="en-US" dirty="0" smtClean="0">
                <a:solidFill>
                  <a:schemeClr val="folHlink"/>
                </a:solidFill>
              </a:rPr>
            </a:br>
            <a:r>
              <a:rPr lang="en-US" altLang="en-US" dirty="0" smtClean="0">
                <a:solidFill>
                  <a:schemeClr val="folHlink"/>
                </a:solidFill>
              </a:rPr>
              <a:t>What are effects of age structure?</a:t>
            </a:r>
            <a:br>
              <a:rPr lang="en-US" altLang="en-US" dirty="0" smtClean="0">
                <a:solidFill>
                  <a:schemeClr val="folHlink"/>
                </a:solidFill>
              </a:rPr>
            </a:br>
            <a:r>
              <a:rPr lang="en-US" altLang="en-US" i="1" dirty="0" smtClean="0">
                <a:solidFill>
                  <a:schemeClr val="folHlink"/>
                </a:solidFill>
              </a:rPr>
              <a:t>N</a:t>
            </a:r>
            <a:r>
              <a:rPr lang="en-US" altLang="en-US" i="1" baseline="-12000" dirty="0" smtClean="0">
                <a:solidFill>
                  <a:schemeClr val="folHlink"/>
                </a:solidFill>
              </a:rPr>
              <a:t>e</a:t>
            </a:r>
            <a:r>
              <a:rPr lang="en-US" altLang="en-US" dirty="0" smtClean="0">
                <a:solidFill>
                  <a:schemeClr val="folHlink"/>
                </a:solidFill>
              </a:rPr>
              <a:t> in the age of genomics</a:t>
            </a:r>
            <a:r>
              <a:rPr lang="en-US" altLang="en-US" dirty="0" smtClean="0"/>
              <a:t> </a:t>
            </a:r>
          </a:p>
        </p:txBody>
      </p:sp>
      <p:sp>
        <p:nvSpPr>
          <p:cNvPr id="103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562100" y="5410200"/>
            <a:ext cx="7162800" cy="1219200"/>
          </a:xfrm>
          <a:noFill/>
        </p:spPr>
        <p:txBody>
          <a:bodyPr/>
          <a:lstStyle/>
          <a:p>
            <a:pPr marL="285750" indent="-285750"/>
            <a:r>
              <a:rPr lang="en-US" altLang="en-US" sz="2800" dirty="0" smtClean="0"/>
              <a:t>Robin </a:t>
            </a:r>
            <a:r>
              <a:rPr lang="en-US" altLang="en-US" sz="2800" dirty="0" err="1" smtClean="0"/>
              <a:t>Waples</a:t>
            </a:r>
            <a:endParaRPr lang="en-US" altLang="en-US" sz="2800" dirty="0" smtClean="0"/>
          </a:p>
          <a:p>
            <a:pPr marL="285750" indent="-285750"/>
            <a:r>
              <a:rPr lang="en-US" altLang="en-US" dirty="0" smtClean="0"/>
              <a:t>Seattle, Washington USA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696436"/>
              </p:ext>
            </p:extLst>
          </p:nvPr>
        </p:nvGraphicFramePr>
        <p:xfrm>
          <a:off x="5421313" y="2524125"/>
          <a:ext cx="4598987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Equation" r:id="rId4" imgW="876300" imgH="520700" progId="Equation.3">
                  <p:embed/>
                </p:oleObj>
              </mc:Choice>
              <mc:Fallback>
                <p:oleObj name="Equation" r:id="rId4" imgW="876300" imgH="5207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2524125"/>
                        <a:ext cx="4598987" cy="2733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143000" y="304800"/>
            <a:ext cx="8305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400">
                <a:solidFill>
                  <a:schemeClr val="tx2"/>
                </a:solidFill>
              </a:rPr>
              <a:t>The ratio</a:t>
            </a:r>
          </a:p>
          <a:p>
            <a:pPr algn="ctr"/>
            <a:r>
              <a:rPr lang="en-US" altLang="en-US" sz="4400">
                <a:solidFill>
                  <a:schemeClr val="tx2"/>
                </a:solidFill>
              </a:rPr>
              <a:t>effective size : census size</a:t>
            </a:r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533400" y="17526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19145" y="3140075"/>
            <a:ext cx="43957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dirty="0" smtClean="0"/>
              <a:t>Assuming constant N</a:t>
            </a:r>
            <a:endParaRPr lang="en-US" altLang="en-US" sz="3200" dirty="0"/>
          </a:p>
          <a:p>
            <a:pPr algn="ctr"/>
            <a:r>
              <a:rPr lang="en-US" altLang="en-US" sz="1600" dirty="0"/>
              <a:t>      </a:t>
            </a:r>
          </a:p>
          <a:p>
            <a:pPr algn="ctr"/>
            <a:r>
              <a:rPr lang="en-US" altLang="en-US" sz="3200" dirty="0" smtClean="0"/>
              <a:t>(so k </a:t>
            </a:r>
            <a:r>
              <a:rPr lang="en-US" altLang="en-US" sz="3200" dirty="0"/>
              <a:t>= </a:t>
            </a:r>
            <a:r>
              <a:rPr lang="en-US" altLang="en-US" sz="3200" dirty="0" smtClean="0"/>
              <a:t>2):</a:t>
            </a:r>
            <a:endParaRPr lang="en-US" altLang="en-US" sz="3200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00300" y="3429000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/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62100" y="228600"/>
            <a:ext cx="63722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4000">
                <a:solidFill>
                  <a:srgbClr val="FAFD00"/>
                </a:solidFill>
              </a:rPr>
              <a:t>Contribution to ratio N</a:t>
            </a:r>
            <a:r>
              <a:rPr lang="en-US" altLang="en-US" sz="5400" baseline="-12000">
                <a:solidFill>
                  <a:srgbClr val="FAFD00"/>
                </a:solidFill>
              </a:rPr>
              <a:t>e</a:t>
            </a:r>
            <a:r>
              <a:rPr lang="en-US" altLang="en-US" sz="4000">
                <a:solidFill>
                  <a:srgbClr val="FAFD00"/>
                </a:solidFill>
              </a:rPr>
              <a:t>/N</a:t>
            </a:r>
          </a:p>
          <a:p>
            <a:pPr algn="ctr"/>
            <a:r>
              <a:rPr lang="en-US" altLang="en-US" sz="3200" b="0">
                <a:solidFill>
                  <a:schemeClr val="folHlink"/>
                </a:solidFill>
              </a:rPr>
              <a:t>Frankham 1995</a:t>
            </a:r>
            <a:endParaRPr lang="en-US" altLang="en-US" sz="4000">
              <a:solidFill>
                <a:srgbClr val="FAFD00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85800" y="1482725"/>
            <a:ext cx="75469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sz="3200">
                <a:solidFill>
                  <a:schemeClr val="accent1"/>
                </a:solidFill>
              </a:rPr>
              <a:t>Factor					N</a:t>
            </a:r>
            <a:r>
              <a:rPr lang="en-US" altLang="en-US" sz="4400" baseline="-12000">
                <a:solidFill>
                  <a:schemeClr val="accent1"/>
                </a:solidFill>
              </a:rPr>
              <a:t>e</a:t>
            </a:r>
            <a:r>
              <a:rPr lang="en-US" altLang="en-US" sz="3200">
                <a:solidFill>
                  <a:schemeClr val="accent1"/>
                </a:solidFill>
              </a:rPr>
              <a:t>/N</a:t>
            </a:r>
            <a:endParaRPr lang="en-US" altLang="en-US" sz="3200"/>
          </a:p>
          <a:p>
            <a:endParaRPr lang="en-US" altLang="en-US" sz="1200"/>
          </a:p>
          <a:p>
            <a:r>
              <a:rPr lang="en-US" altLang="en-US" sz="3200"/>
              <a:t>Sex ratio (S)				0.64</a:t>
            </a:r>
          </a:p>
          <a:p>
            <a:r>
              <a:rPr lang="en-US" altLang="en-US" sz="3200"/>
              <a:t>Variance (V)				0.46</a:t>
            </a:r>
          </a:p>
          <a:p>
            <a:r>
              <a:rPr lang="en-US" altLang="en-US" sz="3200"/>
              <a:t>S + V					0.35</a:t>
            </a:r>
          </a:p>
          <a:p>
            <a:r>
              <a:rPr lang="en-US" altLang="en-US" sz="3200"/>
              <a:t>S + V + variable N			0.11*</a:t>
            </a:r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647700" y="2133600"/>
            <a:ext cx="7372350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342900" y="4724400"/>
            <a:ext cx="746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>
                <a:solidFill>
                  <a:schemeClr val="tx2"/>
                </a:solidFill>
              </a:rPr>
              <a:t>N</a:t>
            </a:r>
            <a:r>
              <a:rPr lang="en-US" altLang="en-US" sz="3200" baseline="-12000" dirty="0">
                <a:solidFill>
                  <a:schemeClr val="tx2"/>
                </a:solidFill>
              </a:rPr>
              <a:t>e</a:t>
            </a:r>
            <a:r>
              <a:rPr lang="en-US" altLang="en-US" sz="3200" dirty="0">
                <a:solidFill>
                  <a:schemeClr val="tx2"/>
                </a:solidFill>
              </a:rPr>
              <a:t>/N should be ~ 0.5 and only rarely 	as low as 0.25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4654550" y="5502275"/>
            <a:ext cx="271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folHlink"/>
                </a:solidFill>
              </a:rPr>
              <a:t>Nunney 1993</a:t>
            </a: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7315200" y="1981200"/>
            <a:ext cx="3429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9600" b="0">
                <a:solidFill>
                  <a:srgbClr val="8CF4EA"/>
                </a:solidFill>
              </a:rPr>
              <a:t>}</a:t>
            </a: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7831138" y="2590800"/>
            <a:ext cx="2273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/>
              <a:t>Within 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050"/>
          <p:cNvSpPr>
            <a:spLocks noChangeArrowheads="1"/>
          </p:cNvSpPr>
          <p:nvPr/>
        </p:nvSpPr>
        <p:spPr bwMode="auto">
          <a:xfrm>
            <a:off x="1219200" y="152400"/>
            <a:ext cx="78676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4400">
                <a:solidFill>
                  <a:srgbClr val="FAFD00"/>
                </a:solidFill>
              </a:rPr>
              <a:t>How big does </a:t>
            </a:r>
            <a:r>
              <a:rPr lang="en-US" altLang="en-US" sz="4400" i="1">
                <a:solidFill>
                  <a:srgbClr val="FAFD00"/>
                </a:solidFill>
              </a:rPr>
              <a:t>N</a:t>
            </a:r>
            <a:r>
              <a:rPr lang="en-US" altLang="en-US" sz="4400" i="1" baseline="-10000">
                <a:solidFill>
                  <a:srgbClr val="FAFD00"/>
                </a:solidFill>
              </a:rPr>
              <a:t>e</a:t>
            </a:r>
            <a:r>
              <a:rPr lang="en-US" altLang="en-US" sz="4400" baseline="-10000">
                <a:solidFill>
                  <a:srgbClr val="FAFD00"/>
                </a:solidFill>
              </a:rPr>
              <a:t> </a:t>
            </a:r>
            <a:r>
              <a:rPr lang="en-US" altLang="en-US" sz="4400">
                <a:solidFill>
                  <a:srgbClr val="FAFD00"/>
                </a:solidFill>
              </a:rPr>
              <a:t>have to be?</a:t>
            </a:r>
          </a:p>
        </p:txBody>
      </p:sp>
      <p:sp>
        <p:nvSpPr>
          <p:cNvPr id="49155" name="Text Box 2051"/>
          <p:cNvSpPr txBox="1">
            <a:spLocks noChangeArrowheads="1"/>
          </p:cNvSpPr>
          <p:nvPr/>
        </p:nvSpPr>
        <p:spPr bwMode="auto">
          <a:xfrm>
            <a:off x="228600" y="1600200"/>
            <a:ext cx="9829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altLang="en-US" sz="3600"/>
              <a:t>50		</a:t>
            </a:r>
            <a:r>
              <a:rPr lang="en-US" altLang="en-US" sz="3600">
                <a:cs typeface="Arial" charset="0"/>
                <a:sym typeface="WP Greek Helve" pitchFamily="2" charset="2"/>
              </a:rPr>
              <a:t>Δ</a:t>
            </a:r>
            <a:r>
              <a:rPr lang="en-US" altLang="en-US" sz="3600" i="1"/>
              <a:t>f</a:t>
            </a:r>
            <a:r>
              <a:rPr lang="en-US" altLang="en-US" sz="3600"/>
              <a:t> = 1/2N</a:t>
            </a:r>
            <a:r>
              <a:rPr lang="en-US" altLang="en-US" sz="3600" baseline="-12000"/>
              <a:t>e</a:t>
            </a:r>
            <a:r>
              <a:rPr lang="en-US" altLang="en-US" sz="3600"/>
              <a:t> = 0.01 is tolerated 			in livestock</a:t>
            </a:r>
          </a:p>
          <a:p>
            <a:pPr lvl="1"/>
            <a:endParaRPr lang="en-US" altLang="en-US" sz="3600"/>
          </a:p>
          <a:p>
            <a:pPr lvl="1"/>
            <a:r>
              <a:rPr lang="en-US" altLang="en-US" sz="3600"/>
              <a:t>500		balance between mutation and		loss of additive variation</a:t>
            </a:r>
          </a:p>
          <a:p>
            <a:pPr lvl="1"/>
            <a:endParaRPr lang="en-US" altLang="en-US" sz="3600"/>
          </a:p>
          <a:p>
            <a:pPr lvl="1"/>
            <a:r>
              <a:rPr lang="en-US" altLang="en-US" sz="3600"/>
              <a:t>5000		avoid mutational meltdown</a:t>
            </a:r>
          </a:p>
          <a:p>
            <a:pPr>
              <a:buFontTx/>
              <a:buAutoNum type="arabicPlain" startAt="50"/>
            </a:pPr>
            <a:endParaRPr lang="en-US" altLang="en-US" sz="3600"/>
          </a:p>
        </p:txBody>
      </p:sp>
      <p:sp>
        <p:nvSpPr>
          <p:cNvPr id="49156" name="Line 2052"/>
          <p:cNvSpPr>
            <a:spLocks noChangeShapeType="1"/>
          </p:cNvSpPr>
          <p:nvPr/>
        </p:nvSpPr>
        <p:spPr bwMode="auto">
          <a:xfrm>
            <a:off x="533400" y="11430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841375" y="5794375"/>
            <a:ext cx="8272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solidFill>
                  <a:srgbClr val="8CFBF9"/>
                </a:solidFill>
              </a:rPr>
              <a:t>** All this applies to closed populations 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562100" y="66675"/>
          <a:ext cx="8534400" cy="671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SPW 8.0 Graph" r:id="rId4" imgW="5317920" imgH="4185000" progId="SigmaPlotGraphicObject.7">
                  <p:embed/>
                </p:oleObj>
              </mc:Choice>
              <mc:Fallback>
                <p:oleObj name="SPW 8.0 Graph" r:id="rId4" imgW="5317920" imgH="4185000" progId="SigmaPlotGraphicObjec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66675"/>
                        <a:ext cx="8534400" cy="671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2324100" y="3505200"/>
            <a:ext cx="2514600" cy="0"/>
          </a:xfrm>
          <a:prstGeom prst="line">
            <a:avLst/>
          </a:prstGeom>
          <a:noFill/>
          <a:ln w="444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4838700" y="3505200"/>
            <a:ext cx="0" cy="2438400"/>
          </a:xfrm>
          <a:prstGeom prst="line">
            <a:avLst/>
          </a:prstGeom>
          <a:noFill/>
          <a:ln w="44450">
            <a:solidFill>
              <a:srgbClr val="FC012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30775" y="381000"/>
            <a:ext cx="50133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chemeClr val="bg2"/>
                </a:solidFill>
              </a:rPr>
              <a:t>		</a:t>
            </a:r>
            <a:r>
              <a:rPr lang="en-US" altLang="en-US" sz="3600">
                <a:solidFill>
                  <a:srgbClr val="FC0128"/>
                </a:solidFill>
              </a:rPr>
              <a:t>Idea </a:t>
            </a:r>
          </a:p>
          <a:p>
            <a:r>
              <a:rPr lang="en-US" altLang="en-US" sz="2800">
                <a:solidFill>
                  <a:schemeClr val="bg2"/>
                </a:solidFill>
              </a:rPr>
              <a:t>(Krimbas and Tsakas 1971)</a:t>
            </a:r>
          </a:p>
          <a:p>
            <a:endParaRPr lang="en-US" altLang="en-US" sz="2800">
              <a:solidFill>
                <a:schemeClr val="bg2"/>
              </a:solidFill>
            </a:endParaRPr>
          </a:p>
          <a:p>
            <a:r>
              <a:rPr lang="en-US" altLang="en-US" sz="2800">
                <a:solidFill>
                  <a:schemeClr val="bg2"/>
                </a:solidFill>
              </a:rPr>
              <a:t>Use rate of genetic change </a:t>
            </a:r>
          </a:p>
          <a:p>
            <a:r>
              <a:rPr lang="en-US" altLang="en-US" sz="2800">
                <a:solidFill>
                  <a:schemeClr val="bg2"/>
                </a:solidFill>
              </a:rPr>
              <a:t>	to estimate Ne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14300" y="76200"/>
            <a:ext cx="4495800" cy="1255713"/>
          </a:xfrm>
          <a:prstGeom prst="rect">
            <a:avLst/>
          </a:prstGeom>
          <a:solidFill>
            <a:srgbClr val="DDDDDD"/>
          </a:solidFill>
          <a:ln w="31750">
            <a:solidFill>
              <a:srgbClr val="101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ct val="89000"/>
              </a:lnSpc>
              <a:spcBef>
                <a:spcPct val="30000"/>
              </a:spcBef>
              <a:buSzPct val="100000"/>
            </a:pPr>
            <a:r>
              <a:rPr lang="en-US" altLang="en-US" sz="4000">
                <a:solidFill>
                  <a:srgbClr val="009900"/>
                </a:solidFill>
                <a:latin typeface="Arial Unicode MS" pitchFamily="34" charset="-128"/>
              </a:rPr>
              <a:t>Genetic estimates</a:t>
            </a:r>
          </a:p>
          <a:p>
            <a:pPr marL="285750" indent="-285750" algn="ctr">
              <a:buSzPct val="100000"/>
            </a:pPr>
            <a:r>
              <a:rPr lang="en-US" altLang="en-US" sz="4000">
                <a:solidFill>
                  <a:srgbClr val="009900"/>
                </a:solidFill>
                <a:latin typeface="Arial Unicode MS" pitchFamily="34" charset="-128"/>
              </a:rPr>
              <a:t> of </a:t>
            </a:r>
            <a:r>
              <a:rPr lang="en-US" altLang="en-US" sz="4000" i="1">
                <a:solidFill>
                  <a:srgbClr val="009900"/>
                </a:solidFill>
                <a:latin typeface="Arial Unicode MS" pitchFamily="34" charset="-128"/>
              </a:rPr>
              <a:t>N</a:t>
            </a:r>
            <a:r>
              <a:rPr lang="en-US" altLang="en-US" sz="4400" i="1" baseline="-12000">
                <a:solidFill>
                  <a:srgbClr val="009900"/>
                </a:solidFill>
                <a:latin typeface="Arial Unicode MS" pitchFamily="34" charset="-128"/>
              </a:rPr>
              <a:t>e</a:t>
            </a:r>
            <a:r>
              <a:rPr lang="en-US" altLang="en-US" sz="4000">
                <a:solidFill>
                  <a:srgbClr val="009900"/>
                </a:solidFill>
                <a:latin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ChangeArrowheads="1"/>
          </p:cNvSpPr>
          <p:nvPr/>
        </p:nvSpPr>
        <p:spPr bwMode="auto">
          <a:xfrm>
            <a:off x="1944688" y="4695825"/>
            <a:ext cx="43449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SzPct val="100000"/>
              <a:buFontTx/>
              <a:buChar char="•"/>
            </a:pPr>
            <a:r>
              <a:rPr lang="en-US" altLang="en-US" sz="3600">
                <a:solidFill>
                  <a:srgbClr val="FFFFFF"/>
                </a:solidFill>
              </a:rPr>
              <a:t> Contemporary N</a:t>
            </a:r>
            <a:r>
              <a:rPr lang="en-US" altLang="en-US" sz="3600" baseline="-14000">
                <a:solidFill>
                  <a:srgbClr val="FFFFFF"/>
                </a:solidFill>
              </a:rPr>
              <a:t>e </a:t>
            </a:r>
          </a:p>
        </p:txBody>
      </p:sp>
      <p:sp>
        <p:nvSpPr>
          <p:cNvPr id="50179" name="Rectangle 1027"/>
          <p:cNvSpPr>
            <a:spLocks noChangeArrowheads="1"/>
          </p:cNvSpPr>
          <p:nvPr/>
        </p:nvSpPr>
        <p:spPr bwMode="auto">
          <a:xfrm>
            <a:off x="1955800" y="2438400"/>
            <a:ext cx="33893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SzPct val="100000"/>
              <a:buFontTx/>
              <a:buChar char="•"/>
            </a:pPr>
            <a:r>
              <a:rPr lang="en-US" altLang="en-US" sz="3600">
                <a:solidFill>
                  <a:srgbClr val="FFFFFF"/>
                </a:solidFill>
              </a:rPr>
              <a:t> Long-term N</a:t>
            </a:r>
            <a:r>
              <a:rPr lang="en-US" altLang="en-US" sz="3600" baseline="-14000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50180" name="Rectangle 1028"/>
          <p:cNvSpPr>
            <a:spLocks noChangeArrowheads="1"/>
          </p:cNvSpPr>
          <p:nvPr/>
        </p:nvSpPr>
        <p:spPr bwMode="auto">
          <a:xfrm>
            <a:off x="1955800" y="3581400"/>
            <a:ext cx="30892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SzPct val="100000"/>
              <a:buFontTx/>
              <a:buChar char="•"/>
            </a:pPr>
            <a:r>
              <a:rPr lang="en-US" altLang="en-US" sz="3600">
                <a:solidFill>
                  <a:srgbClr val="FFFFFF"/>
                </a:solidFill>
              </a:rPr>
              <a:t> Bottlenecks</a:t>
            </a:r>
          </a:p>
        </p:txBody>
      </p:sp>
      <p:sp>
        <p:nvSpPr>
          <p:cNvPr id="50181" name="Rectangle 1029"/>
          <p:cNvSpPr>
            <a:spLocks noChangeArrowheads="1"/>
          </p:cNvSpPr>
          <p:nvPr/>
        </p:nvSpPr>
        <p:spPr bwMode="auto">
          <a:xfrm>
            <a:off x="755650" y="641350"/>
            <a:ext cx="7364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4000">
                <a:solidFill>
                  <a:srgbClr val="FAFD00"/>
                </a:solidFill>
              </a:rPr>
              <a:t>Genetic methods can provide</a:t>
            </a:r>
          </a:p>
          <a:p>
            <a:r>
              <a:rPr lang="en-US" altLang="en-US" sz="4000">
                <a:solidFill>
                  <a:srgbClr val="FAFD00"/>
                </a:solidFill>
              </a:rPr>
              <a:t>information about:</a:t>
            </a:r>
          </a:p>
        </p:txBody>
      </p:sp>
      <p:sp>
        <p:nvSpPr>
          <p:cNvPr id="50182" name="Line 1030"/>
          <p:cNvSpPr>
            <a:spLocks noChangeShapeType="1"/>
          </p:cNvSpPr>
          <p:nvPr/>
        </p:nvSpPr>
        <p:spPr bwMode="auto">
          <a:xfrm>
            <a:off x="533400" y="21336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484438" y="1195388"/>
          <a:ext cx="7038975" cy="559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SPW 8.0 Graph" r:id="rId4" imgW="5629680" imgH="4473000" progId="SigmaPlotGraphicObject.7">
                  <p:embed/>
                </p:oleObj>
              </mc:Choice>
              <mc:Fallback>
                <p:oleObj name="SPW 8.0 Graph" r:id="rId4" imgW="5629680" imgH="4473000" progId="SigmaPlotGraphicObjec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195388"/>
                        <a:ext cx="7038975" cy="559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76200"/>
            <a:ext cx="9372600" cy="1570038"/>
          </a:xfrm>
          <a:prstGeom prst="rect">
            <a:avLst/>
          </a:prstGeom>
          <a:solidFill>
            <a:srgbClr val="8CF4E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0000"/>
                </a:solidFill>
              </a:rPr>
              <a:t>Long-term </a:t>
            </a:r>
            <a:r>
              <a:rPr lang="en-US" altLang="en-US" sz="3200" i="1" dirty="0">
                <a:solidFill>
                  <a:srgbClr val="000000"/>
                </a:solidFill>
              </a:rPr>
              <a:t>N</a:t>
            </a:r>
            <a:r>
              <a:rPr lang="en-US" altLang="en-US" sz="3200" i="1" baseline="-25000" dirty="0">
                <a:solidFill>
                  <a:srgbClr val="000000"/>
                </a:solidFill>
              </a:rPr>
              <a:t>e</a:t>
            </a:r>
            <a:r>
              <a:rPr lang="en-US" altLang="en-US" sz="3200" baseline="-25000" dirty="0">
                <a:solidFill>
                  <a:srgbClr val="000000"/>
                </a:solidFill>
              </a:rPr>
              <a:t> </a:t>
            </a:r>
            <a:r>
              <a:rPr lang="en-US" altLang="en-US" sz="3200" dirty="0">
                <a:solidFill>
                  <a:srgbClr val="000000"/>
                </a:solidFill>
              </a:rPr>
              <a:t>estimates assume equilibrium conditions, neutrality</a:t>
            </a:r>
            <a:r>
              <a:rPr lang="en-US" altLang="en-US" sz="3200" dirty="0" smtClean="0">
                <a:solidFill>
                  <a:srgbClr val="000000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panmixia</a:t>
            </a:r>
            <a:r>
              <a:rPr lang="en-US" altLang="en-US" sz="3200" dirty="0" smtClean="0">
                <a:solidFill>
                  <a:srgbClr val="000000"/>
                </a:solidFill>
              </a:rPr>
              <a:t>,</a:t>
            </a:r>
            <a:endParaRPr lang="en-US" altLang="en-US" sz="3200" dirty="0">
              <a:solidFill>
                <a:srgbClr val="00000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0000"/>
                </a:solidFill>
              </a:rPr>
              <a:t>and a specific mutation rate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97313" y="2133600"/>
            <a:ext cx="3903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CC0000"/>
                </a:solidFill>
              </a:rPr>
              <a:t> </a:t>
            </a:r>
            <a:r>
              <a:rPr lang="en-US" altLang="en-US" sz="3600" i="1">
                <a:solidFill>
                  <a:srgbClr val="CC0000"/>
                </a:solidFill>
                <a:cs typeface="Arial" charset="0"/>
              </a:rPr>
              <a:t>θ</a:t>
            </a:r>
            <a:r>
              <a:rPr lang="en-US" altLang="en-US" sz="3600">
                <a:solidFill>
                  <a:srgbClr val="CC0000"/>
                </a:solidFill>
              </a:rPr>
              <a:t> </a:t>
            </a:r>
            <a:r>
              <a:rPr lang="en-US" altLang="en-US" sz="3200">
                <a:solidFill>
                  <a:srgbClr val="CC0000"/>
                </a:solidFill>
                <a:cs typeface="Arial" charset="0"/>
              </a:rPr>
              <a:t> = </a:t>
            </a:r>
            <a:r>
              <a:rPr lang="en-US" altLang="en-US" sz="3200">
                <a:solidFill>
                  <a:srgbClr val="CC0000"/>
                </a:solidFill>
              </a:rPr>
              <a:t>4</a:t>
            </a:r>
            <a:r>
              <a:rPr lang="en-US" altLang="en-US" sz="3200" i="1">
                <a:solidFill>
                  <a:srgbClr val="CC0000"/>
                </a:solidFill>
              </a:rPr>
              <a:t>N</a:t>
            </a:r>
            <a:r>
              <a:rPr lang="en-US" altLang="en-US" sz="3200" i="1" baseline="-25000">
                <a:solidFill>
                  <a:srgbClr val="CC0000"/>
                </a:solidFill>
              </a:rPr>
              <a:t>e</a:t>
            </a:r>
            <a:r>
              <a:rPr lang="en-US" altLang="en-US" sz="3200" i="1">
                <a:solidFill>
                  <a:srgbClr val="CC0000"/>
                </a:solidFill>
              </a:rPr>
              <a:t>u</a:t>
            </a:r>
            <a:r>
              <a:rPr lang="en-US" altLang="en-US" sz="3200">
                <a:solidFill>
                  <a:srgbClr val="CC0000"/>
                </a:solidFill>
              </a:rPr>
              <a:t> = </a:t>
            </a:r>
            <a:r>
              <a:rPr lang="en-US" altLang="en-US" sz="3200" i="1">
                <a:solidFill>
                  <a:srgbClr val="CC0000"/>
                </a:solidFill>
              </a:rPr>
              <a:t>H</a:t>
            </a:r>
            <a:r>
              <a:rPr lang="en-US" altLang="en-US" sz="3200">
                <a:solidFill>
                  <a:srgbClr val="CC0000"/>
                </a:solidFill>
              </a:rPr>
              <a:t>/(1-</a:t>
            </a:r>
            <a:r>
              <a:rPr lang="en-US" altLang="en-US" sz="3200" i="1">
                <a:solidFill>
                  <a:srgbClr val="CC0000"/>
                </a:solidFill>
              </a:rPr>
              <a:t>H</a:t>
            </a:r>
            <a:r>
              <a:rPr lang="en-US" altLang="en-US" sz="320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110163" y="4267200"/>
            <a:ext cx="1882775" cy="954088"/>
          </a:xfrm>
          <a:prstGeom prst="rect">
            <a:avLst/>
          </a:prstGeom>
          <a:solidFill>
            <a:srgbClr val="D5D6DB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8000"/>
                </a:solidFill>
              </a:rPr>
              <a:t>Assumes</a:t>
            </a:r>
            <a:r>
              <a:rPr lang="en-US" altLang="en-US" sz="2800" i="1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altLang="en-US" sz="2800" i="1">
                <a:solidFill>
                  <a:srgbClr val="008000"/>
                </a:solidFill>
              </a:rPr>
              <a:t>u</a:t>
            </a:r>
            <a:r>
              <a:rPr lang="en-US" altLang="en-US" sz="2800">
                <a:solidFill>
                  <a:srgbClr val="008000"/>
                </a:solidFill>
              </a:rPr>
              <a:t> = 10</a:t>
            </a:r>
            <a:r>
              <a:rPr lang="en-US" altLang="en-US" sz="2800" baseline="30000">
                <a:solidFill>
                  <a:srgbClr val="008000"/>
                </a:solidFill>
              </a:rPr>
              <a:t>-7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7086600" y="4724400"/>
            <a:ext cx="609600" cy="0"/>
          </a:xfrm>
          <a:prstGeom prst="line">
            <a:avLst/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4279900" y="2940050"/>
            <a:ext cx="3309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i="1">
                <a:solidFill>
                  <a:srgbClr val="CC0000"/>
                </a:solidFill>
              </a:rPr>
              <a:t>N</a:t>
            </a:r>
            <a:r>
              <a:rPr lang="en-US" altLang="en-US" sz="3200" i="1" baseline="-25000">
                <a:solidFill>
                  <a:srgbClr val="CC0000"/>
                </a:solidFill>
              </a:rPr>
              <a:t>e</a:t>
            </a:r>
            <a:r>
              <a:rPr lang="en-US" altLang="en-US" sz="3200">
                <a:solidFill>
                  <a:srgbClr val="CC0000"/>
                </a:solidFill>
              </a:rPr>
              <a:t> = [</a:t>
            </a:r>
            <a:r>
              <a:rPr lang="en-US" altLang="en-US" sz="3200" i="1">
                <a:solidFill>
                  <a:srgbClr val="CC0000"/>
                </a:solidFill>
              </a:rPr>
              <a:t>H</a:t>
            </a:r>
            <a:r>
              <a:rPr lang="en-US" altLang="en-US" sz="3200">
                <a:solidFill>
                  <a:srgbClr val="CC0000"/>
                </a:solidFill>
              </a:rPr>
              <a:t>/(1-</a:t>
            </a:r>
            <a:r>
              <a:rPr lang="en-US" altLang="en-US" sz="3200" i="1">
                <a:solidFill>
                  <a:srgbClr val="CC0000"/>
                </a:solidFill>
              </a:rPr>
              <a:t>H</a:t>
            </a:r>
            <a:r>
              <a:rPr lang="en-US" altLang="en-US" sz="3200">
                <a:solidFill>
                  <a:srgbClr val="CC0000"/>
                </a:solidFill>
              </a:rPr>
              <a:t>)]/4</a:t>
            </a:r>
            <a:r>
              <a:rPr lang="en-US" altLang="en-US" sz="3200" i="1">
                <a:solidFill>
                  <a:srgbClr val="CC0000"/>
                </a:solidFill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 animBg="1"/>
      <p:bldP spid="71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143500" y="134938"/>
          <a:ext cx="4945063" cy="672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3" name="SPW 11.0 Graph" r:id="rId4" imgW="5933160" imgH="8065440" progId="SigmaPlotGraphicObject.10">
                  <p:embed/>
                </p:oleObj>
              </mc:Choice>
              <mc:Fallback>
                <p:oleObj name="SPW 11.0 Graph" r:id="rId4" imgW="5933160" imgH="8065440" progId="SigmaPlotGraphicObject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134938"/>
                        <a:ext cx="4945063" cy="672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952500" y="26670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</a:rPr>
              <a:t>n</a:t>
            </a:r>
            <a:r>
              <a:rPr lang="en-US" altLang="en-US" sz="3200" dirty="0" smtClean="0">
                <a:solidFill>
                  <a:srgbClr val="FFFFFF"/>
                </a:solidFill>
              </a:rPr>
              <a:t> </a:t>
            </a:r>
            <a:r>
              <a:rPr lang="en-US" altLang="en-US" sz="3200" dirty="0">
                <a:solidFill>
                  <a:srgbClr val="FFFFFF"/>
                </a:solidFill>
              </a:rPr>
              <a:t>= 4 pops</a:t>
            </a:r>
          </a:p>
          <a:p>
            <a:r>
              <a:rPr lang="en-US" altLang="en-US" sz="3200" dirty="0">
                <a:solidFill>
                  <a:srgbClr val="FFFFFF"/>
                </a:solidFill>
              </a:rPr>
              <a:t>N = 100/pop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114425" y="304800"/>
            <a:ext cx="771683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4400">
                <a:solidFill>
                  <a:srgbClr val="FAFD00"/>
                </a:solidFill>
              </a:rPr>
              <a:t>Key points: diversity and </a:t>
            </a:r>
            <a:r>
              <a:rPr lang="en-US" altLang="en-US" sz="4400" i="1">
                <a:solidFill>
                  <a:srgbClr val="FAFD00"/>
                </a:solidFill>
              </a:rPr>
              <a:t>N</a:t>
            </a:r>
            <a:r>
              <a:rPr lang="en-US" altLang="en-US" sz="5400" i="1" baseline="-10000">
                <a:solidFill>
                  <a:srgbClr val="FAFD00"/>
                </a:solidFill>
              </a:rPr>
              <a:t>e</a:t>
            </a:r>
            <a:endParaRPr lang="en-US" altLang="en-US" sz="4400">
              <a:solidFill>
                <a:srgbClr val="FAFD00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14350" y="1600200"/>
            <a:ext cx="942975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altLang="en-US" sz="3200" i="1" dirty="0"/>
              <a:t>  H</a:t>
            </a:r>
            <a:r>
              <a:rPr lang="en-US" altLang="en-US" sz="3200" dirty="0"/>
              <a:t>, </a:t>
            </a:r>
            <a:r>
              <a:rPr lang="en-US" altLang="en-US" sz="3200" i="1" dirty="0">
                <a:cs typeface="Arial" charset="0"/>
              </a:rPr>
              <a:t>θ</a:t>
            </a:r>
            <a:r>
              <a:rPr lang="en-US" altLang="en-US" sz="3200" dirty="0"/>
              <a:t>, and related long-term indicators of 	effective size relate to </a:t>
            </a:r>
            <a:r>
              <a:rPr lang="en-US" altLang="en-US" sz="3200" dirty="0">
                <a:solidFill>
                  <a:srgbClr val="66FFFF"/>
                </a:solidFill>
              </a:rPr>
              <a:t>global or  	</a:t>
            </a:r>
            <a:r>
              <a:rPr lang="en-US" altLang="en-US" sz="3200" dirty="0" err="1">
                <a:solidFill>
                  <a:srgbClr val="66FFFF"/>
                </a:solidFill>
              </a:rPr>
              <a:t>metapopulation</a:t>
            </a:r>
            <a:r>
              <a:rPr lang="en-US" altLang="en-US" sz="3200" dirty="0"/>
              <a:t> </a:t>
            </a:r>
            <a:r>
              <a:rPr lang="en-US" altLang="en-US" sz="3200" i="1" dirty="0"/>
              <a:t>N</a:t>
            </a:r>
            <a:r>
              <a:rPr lang="en-US" altLang="en-US" sz="3200" i="1" baseline="-10000" dirty="0"/>
              <a:t>e</a:t>
            </a:r>
            <a:r>
              <a:rPr lang="en-US" altLang="en-US" sz="3200" dirty="0"/>
              <a:t> 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altLang="en-US" sz="3200" dirty="0"/>
              <a:t>  Local samples provide information about 	local </a:t>
            </a:r>
            <a:r>
              <a:rPr lang="en-US" altLang="en-US" sz="3200" i="1" dirty="0"/>
              <a:t>N</a:t>
            </a:r>
            <a:r>
              <a:rPr lang="en-US" altLang="en-US" sz="3200" i="1" baseline="-10000" dirty="0"/>
              <a:t>e</a:t>
            </a:r>
            <a:r>
              <a:rPr lang="en-US" altLang="en-US" sz="3200" dirty="0"/>
              <a:t> only under </a:t>
            </a:r>
            <a:r>
              <a:rPr lang="en-US" altLang="en-US" sz="3200" dirty="0" smtClean="0"/>
              <a:t>~ complete </a:t>
            </a:r>
            <a:r>
              <a:rPr lang="en-US" altLang="en-US" sz="3200" dirty="0"/>
              <a:t>isolation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altLang="en-US" sz="3200" dirty="0"/>
              <a:t>  Errors of inference regarding local or 	</a:t>
            </a:r>
            <a:r>
              <a:rPr lang="en-US" altLang="en-US" sz="3200" dirty="0" err="1"/>
              <a:t>metapop</a:t>
            </a:r>
            <a:r>
              <a:rPr lang="en-US" altLang="en-US" sz="3200" dirty="0"/>
              <a:t> </a:t>
            </a:r>
            <a:r>
              <a:rPr lang="en-US" altLang="en-US" sz="3200" i="1" dirty="0"/>
              <a:t>N</a:t>
            </a:r>
            <a:r>
              <a:rPr lang="en-US" altLang="en-US" sz="3200" i="1" baseline="-10000" dirty="0"/>
              <a:t>e</a:t>
            </a:r>
            <a:r>
              <a:rPr lang="en-US" altLang="en-US" sz="3200" dirty="0"/>
              <a:t> are possible in either direction	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>
            <a:off x="609600" y="1371600"/>
            <a:ext cx="8839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66700" y="533400"/>
            <a:ext cx="9868087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4000" dirty="0">
                <a:solidFill>
                  <a:srgbClr val="FAFD00"/>
                </a:solidFill>
              </a:rPr>
              <a:t>Methods that estimate </a:t>
            </a:r>
            <a:r>
              <a:rPr lang="en-US" altLang="en-US" sz="4000" dirty="0" smtClean="0">
                <a:solidFill>
                  <a:srgbClr val="FAFD00"/>
                </a:solidFill>
              </a:rPr>
              <a:t>contemporary </a:t>
            </a:r>
            <a:r>
              <a:rPr lang="en-US" altLang="en-US" sz="4000" i="1" dirty="0">
                <a:solidFill>
                  <a:srgbClr val="FAFD00"/>
                </a:solidFill>
              </a:rPr>
              <a:t>N</a:t>
            </a:r>
            <a:r>
              <a:rPr lang="en-US" altLang="en-US" sz="4000" i="1" baseline="-14000" dirty="0">
                <a:solidFill>
                  <a:srgbClr val="FAFD00"/>
                </a:solidFill>
              </a:rPr>
              <a:t>e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95300" y="1752600"/>
            <a:ext cx="9440086" cy="562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SzPct val="100000"/>
            </a:pPr>
            <a:r>
              <a:rPr lang="en-US" altLang="en-US" sz="3600" u="sng" dirty="0">
                <a:solidFill>
                  <a:srgbClr val="FFFFFF"/>
                </a:solidFill>
              </a:rPr>
              <a:t>Two samples</a:t>
            </a:r>
          </a:p>
          <a:p>
            <a:pPr>
              <a:buSzPct val="100000"/>
            </a:pPr>
            <a:r>
              <a:rPr lang="en-US" altLang="en-US" sz="3200" dirty="0">
                <a:solidFill>
                  <a:srgbClr val="FFFFFF"/>
                </a:solidFill>
              </a:rPr>
              <a:t>	Temporal change in allele frequency</a:t>
            </a:r>
          </a:p>
          <a:p>
            <a:pPr>
              <a:buSzPct val="100000"/>
            </a:pPr>
            <a:r>
              <a:rPr lang="en-US" altLang="en-US" sz="3200" dirty="0">
                <a:solidFill>
                  <a:srgbClr val="FFFFFF"/>
                </a:solidFill>
              </a:rPr>
              <a:t>	Changes in genetic diversity</a:t>
            </a:r>
          </a:p>
          <a:p>
            <a:pPr>
              <a:buSzPct val="100000"/>
            </a:pPr>
            <a:endParaRPr lang="en-US" altLang="en-US" sz="3200" dirty="0">
              <a:solidFill>
                <a:srgbClr val="FFFFFF"/>
              </a:solidFill>
            </a:endParaRPr>
          </a:p>
          <a:p>
            <a:pPr>
              <a:buSzPct val="100000"/>
            </a:pPr>
            <a:r>
              <a:rPr lang="en-US" altLang="en-US" sz="3600" u="sng" dirty="0">
                <a:solidFill>
                  <a:srgbClr val="FFFFFF"/>
                </a:solidFill>
              </a:rPr>
              <a:t>One sample</a:t>
            </a:r>
          </a:p>
          <a:p>
            <a:pPr lvl="1">
              <a:buSzPct val="100000"/>
              <a:buFont typeface="Wingdings" pitchFamily="2" charset="2"/>
              <a:buNone/>
            </a:pPr>
            <a:r>
              <a:rPr lang="en-US" altLang="en-US" sz="3200" dirty="0">
                <a:solidFill>
                  <a:srgbClr val="FFFFFF"/>
                </a:solidFill>
              </a:rPr>
              <a:t>	Linkage disequilibrium</a:t>
            </a:r>
          </a:p>
          <a:p>
            <a:pPr>
              <a:buSzPct val="100000"/>
            </a:pPr>
            <a:r>
              <a:rPr lang="en-US" altLang="en-US" sz="3200" dirty="0">
                <a:solidFill>
                  <a:srgbClr val="FFFFFF"/>
                </a:solidFill>
              </a:rPr>
              <a:t>	Heterozygote excess</a:t>
            </a:r>
          </a:p>
          <a:p>
            <a:pPr>
              <a:buSzPct val="100000"/>
            </a:pPr>
            <a:r>
              <a:rPr lang="en-US" altLang="en-US" sz="3200" dirty="0">
                <a:solidFill>
                  <a:srgbClr val="FFFFFF"/>
                </a:solidFill>
              </a:rPr>
              <a:t>	</a:t>
            </a:r>
            <a:r>
              <a:rPr lang="en-US" altLang="en-US" sz="3200" dirty="0" smtClean="0">
                <a:solidFill>
                  <a:srgbClr val="FFFFFF"/>
                </a:solidFill>
              </a:rPr>
              <a:t>Approximate Bayesian Computation (ABC)</a:t>
            </a:r>
          </a:p>
          <a:p>
            <a:pPr>
              <a:buSzPct val="100000"/>
            </a:pPr>
            <a:r>
              <a:rPr lang="en-US" altLang="en-US" sz="3200" dirty="0">
                <a:solidFill>
                  <a:srgbClr val="FFFFFF"/>
                </a:solidFill>
              </a:rPr>
              <a:t>	</a:t>
            </a:r>
            <a:r>
              <a:rPr lang="en-US" altLang="en-US" sz="3200" dirty="0" err="1" smtClean="0">
                <a:solidFill>
                  <a:srgbClr val="FFFFFF"/>
                </a:solidFill>
              </a:rPr>
              <a:t>Sibship</a:t>
            </a:r>
            <a:endParaRPr lang="en-US" altLang="en-US" sz="3200" dirty="0" smtClean="0">
              <a:solidFill>
                <a:srgbClr val="FFFFFF"/>
              </a:solidFill>
            </a:endParaRPr>
          </a:p>
          <a:p>
            <a:pPr>
              <a:buSzPct val="100000"/>
            </a:pPr>
            <a:r>
              <a:rPr lang="en-US" altLang="en-US" sz="3200" dirty="0">
                <a:solidFill>
                  <a:srgbClr val="FFFFFF"/>
                </a:solidFill>
              </a:rPr>
              <a:t>	</a:t>
            </a:r>
          </a:p>
          <a:p>
            <a:pPr lvl="1"/>
            <a:endParaRPr lang="en-US" altLang="en-US" sz="3200" dirty="0">
              <a:solidFill>
                <a:srgbClr val="FFFFFF"/>
              </a:solidFill>
            </a:endParaRPr>
          </a:p>
        </p:txBody>
      </p:sp>
      <p:sp>
        <p:nvSpPr>
          <p:cNvPr id="53252" name="Line 6"/>
          <p:cNvSpPr>
            <a:spLocks noChangeShapeType="1"/>
          </p:cNvSpPr>
          <p:nvPr/>
        </p:nvSpPr>
        <p:spPr bwMode="auto">
          <a:xfrm>
            <a:off x="419100" y="1371600"/>
            <a:ext cx="950976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533400" y="2041525"/>
            <a:ext cx="795338" cy="795338"/>
          </a:xfrm>
          <a:prstGeom prst="ellipse">
            <a:avLst/>
          </a:prstGeom>
          <a:solidFill>
            <a:schemeClr val="tx2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/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600200" y="2041525"/>
            <a:ext cx="795338" cy="795338"/>
          </a:xfrm>
          <a:prstGeom prst="ellipse">
            <a:avLst/>
          </a:prstGeom>
          <a:solidFill>
            <a:schemeClr val="tx2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2667000" y="2041525"/>
            <a:ext cx="795338" cy="795338"/>
          </a:xfrm>
          <a:prstGeom prst="ellipse">
            <a:avLst/>
          </a:prstGeom>
          <a:solidFill>
            <a:schemeClr val="tx2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3733800" y="2041525"/>
            <a:ext cx="795338" cy="795338"/>
          </a:xfrm>
          <a:prstGeom prst="ellipse">
            <a:avLst/>
          </a:prstGeom>
          <a:solidFill>
            <a:schemeClr val="tx2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4800600" y="2041525"/>
            <a:ext cx="795338" cy="795338"/>
          </a:xfrm>
          <a:prstGeom prst="ellipse">
            <a:avLst/>
          </a:prstGeom>
          <a:solidFill>
            <a:schemeClr val="tx2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5867400" y="2041525"/>
            <a:ext cx="795338" cy="795338"/>
          </a:xfrm>
          <a:prstGeom prst="ellipse">
            <a:avLst/>
          </a:prstGeom>
          <a:solidFill>
            <a:schemeClr val="tx2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6900863" y="2041525"/>
            <a:ext cx="795337" cy="795338"/>
          </a:xfrm>
          <a:prstGeom prst="ellipse">
            <a:avLst/>
          </a:prstGeom>
          <a:solidFill>
            <a:schemeClr val="tx2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7967663" y="2041525"/>
            <a:ext cx="795337" cy="795338"/>
          </a:xfrm>
          <a:prstGeom prst="ellipse">
            <a:avLst/>
          </a:prstGeom>
          <a:solidFill>
            <a:schemeClr val="tx2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9034463" y="2041525"/>
            <a:ext cx="795337" cy="795338"/>
          </a:xfrm>
          <a:prstGeom prst="ellipse">
            <a:avLst/>
          </a:prstGeom>
          <a:solidFill>
            <a:schemeClr val="tx2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/>
          </a:p>
        </p:txBody>
      </p:sp>
      <p:sp>
        <p:nvSpPr>
          <p:cNvPr id="54283" name="Text Box 25"/>
          <p:cNvSpPr txBox="1">
            <a:spLocks noChangeArrowheads="1"/>
          </p:cNvSpPr>
          <p:nvPr/>
        </p:nvSpPr>
        <p:spPr bwMode="auto">
          <a:xfrm>
            <a:off x="9232900" y="2193925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4284" name="Text Box 26"/>
          <p:cNvSpPr txBox="1">
            <a:spLocks noChangeArrowheads="1"/>
          </p:cNvSpPr>
          <p:nvPr/>
        </p:nvSpPr>
        <p:spPr bwMode="auto">
          <a:xfrm>
            <a:off x="219075" y="304800"/>
            <a:ext cx="6296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>
                <a:solidFill>
                  <a:schemeClr val="tx2"/>
                </a:solidFill>
              </a:rPr>
              <a:t>Temporal estimates of N</a:t>
            </a:r>
            <a:r>
              <a:rPr lang="en-US" altLang="en-US" sz="4000" baseline="-12000">
                <a:solidFill>
                  <a:schemeClr val="tx2"/>
                </a:solidFill>
              </a:rPr>
              <a:t>e</a:t>
            </a:r>
          </a:p>
        </p:txBody>
      </p:sp>
      <p:sp>
        <p:nvSpPr>
          <p:cNvPr id="54285" name="Text Box 27"/>
          <p:cNvSpPr txBox="1">
            <a:spLocks noChangeArrowheads="1"/>
          </p:cNvSpPr>
          <p:nvPr/>
        </p:nvSpPr>
        <p:spPr bwMode="auto">
          <a:xfrm>
            <a:off x="803275" y="2193925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4286" name="Text Box 28"/>
          <p:cNvSpPr txBox="1">
            <a:spLocks noChangeArrowheads="1"/>
          </p:cNvSpPr>
          <p:nvPr/>
        </p:nvSpPr>
        <p:spPr bwMode="auto">
          <a:xfrm>
            <a:off x="1825625" y="2193925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4287" name="Text Box 29"/>
          <p:cNvSpPr txBox="1">
            <a:spLocks noChangeArrowheads="1"/>
          </p:cNvSpPr>
          <p:nvPr/>
        </p:nvSpPr>
        <p:spPr bwMode="auto">
          <a:xfrm>
            <a:off x="2860675" y="2208213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4288" name="Text Box 30"/>
          <p:cNvSpPr txBox="1">
            <a:spLocks noChangeArrowheads="1"/>
          </p:cNvSpPr>
          <p:nvPr/>
        </p:nvSpPr>
        <p:spPr bwMode="auto">
          <a:xfrm>
            <a:off x="3959225" y="2193925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4289" name="Text Box 31"/>
          <p:cNvSpPr txBox="1">
            <a:spLocks noChangeArrowheads="1"/>
          </p:cNvSpPr>
          <p:nvPr/>
        </p:nvSpPr>
        <p:spPr bwMode="auto">
          <a:xfrm>
            <a:off x="5027613" y="2193925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4290" name="Text Box 32"/>
          <p:cNvSpPr txBox="1">
            <a:spLocks noChangeArrowheads="1"/>
          </p:cNvSpPr>
          <p:nvPr/>
        </p:nvSpPr>
        <p:spPr bwMode="auto">
          <a:xfrm>
            <a:off x="6049963" y="2193925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4291" name="Text Box 33"/>
          <p:cNvSpPr txBox="1">
            <a:spLocks noChangeArrowheads="1"/>
          </p:cNvSpPr>
          <p:nvPr/>
        </p:nvSpPr>
        <p:spPr bwMode="auto">
          <a:xfrm>
            <a:off x="7085013" y="2208213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4292" name="Text Box 34"/>
          <p:cNvSpPr txBox="1">
            <a:spLocks noChangeArrowheads="1"/>
          </p:cNvSpPr>
          <p:nvPr/>
        </p:nvSpPr>
        <p:spPr bwMode="auto">
          <a:xfrm>
            <a:off x="8183563" y="2193925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4293" name="Text Box 35"/>
          <p:cNvSpPr txBox="1">
            <a:spLocks noChangeArrowheads="1"/>
          </p:cNvSpPr>
          <p:nvPr/>
        </p:nvSpPr>
        <p:spPr bwMode="auto">
          <a:xfrm>
            <a:off x="2024063" y="3810000"/>
            <a:ext cx="1595437" cy="10779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</a:rPr>
              <a:t>First</a:t>
            </a:r>
          </a:p>
          <a:p>
            <a:pPr algn="ctr"/>
            <a:r>
              <a:rPr lang="en-US" altLang="en-US" sz="3200">
                <a:solidFill>
                  <a:srgbClr val="000000"/>
                </a:solidFill>
              </a:rPr>
              <a:t>sample</a:t>
            </a:r>
          </a:p>
        </p:txBody>
      </p:sp>
      <p:sp>
        <p:nvSpPr>
          <p:cNvPr id="54294" name="Text Box 36"/>
          <p:cNvSpPr txBox="1">
            <a:spLocks noChangeArrowheads="1"/>
          </p:cNvSpPr>
          <p:nvPr/>
        </p:nvSpPr>
        <p:spPr bwMode="auto">
          <a:xfrm>
            <a:off x="6953250" y="3810000"/>
            <a:ext cx="1665288" cy="10779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</a:rPr>
              <a:t>Second</a:t>
            </a:r>
          </a:p>
          <a:p>
            <a:pPr algn="ctr"/>
            <a:r>
              <a:rPr lang="en-US" altLang="en-US" sz="3200">
                <a:solidFill>
                  <a:srgbClr val="000000"/>
                </a:solidFill>
              </a:rPr>
              <a:t>sample</a:t>
            </a:r>
          </a:p>
        </p:txBody>
      </p:sp>
      <p:sp>
        <p:nvSpPr>
          <p:cNvPr id="54295" name="Text Box 37"/>
          <p:cNvSpPr txBox="1">
            <a:spLocks noChangeArrowheads="1"/>
          </p:cNvSpPr>
          <p:nvPr/>
        </p:nvSpPr>
        <p:spPr bwMode="auto">
          <a:xfrm>
            <a:off x="3186113" y="1219200"/>
            <a:ext cx="2846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folHlink"/>
                </a:solidFill>
              </a:rPr>
              <a:t>5 generations</a:t>
            </a:r>
          </a:p>
        </p:txBody>
      </p:sp>
      <p:sp>
        <p:nvSpPr>
          <p:cNvPr id="54296" name="Line 38"/>
          <p:cNvSpPr>
            <a:spLocks noChangeShapeType="1"/>
          </p:cNvSpPr>
          <p:nvPr/>
        </p:nvSpPr>
        <p:spPr bwMode="auto">
          <a:xfrm>
            <a:off x="6096000" y="1524000"/>
            <a:ext cx="10668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7" name="Line 39"/>
          <p:cNvSpPr>
            <a:spLocks noChangeShapeType="1"/>
          </p:cNvSpPr>
          <p:nvPr/>
        </p:nvSpPr>
        <p:spPr bwMode="auto">
          <a:xfrm flipH="1" flipV="1">
            <a:off x="2209800" y="2895600"/>
            <a:ext cx="381000" cy="762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8" name="Line 40"/>
          <p:cNvSpPr>
            <a:spLocks noChangeShapeType="1"/>
          </p:cNvSpPr>
          <p:nvPr/>
        </p:nvSpPr>
        <p:spPr bwMode="auto">
          <a:xfrm flipH="1" flipV="1">
            <a:off x="7391400" y="2895600"/>
            <a:ext cx="381000" cy="762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9" name="Text Box 41"/>
          <p:cNvSpPr txBox="1">
            <a:spLocks noChangeArrowheads="1"/>
          </p:cNvSpPr>
          <p:nvPr/>
        </p:nvSpPr>
        <p:spPr bwMode="auto">
          <a:xfrm>
            <a:off x="1381022" y="5589588"/>
            <a:ext cx="8032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dirty="0" smtClean="0">
                <a:solidFill>
                  <a:schemeClr val="tx2"/>
                </a:solidFill>
              </a:rPr>
              <a:t>Index of allele frequency change (</a:t>
            </a:r>
            <a:r>
              <a:rPr lang="en-US" altLang="en-US" sz="3600" i="1" dirty="0" smtClean="0">
                <a:solidFill>
                  <a:schemeClr val="tx2"/>
                </a:solidFill>
              </a:rPr>
              <a:t>F</a:t>
            </a:r>
            <a:r>
              <a:rPr lang="en-US" altLang="en-US" sz="3600" dirty="0" smtClean="0">
                <a:solidFill>
                  <a:schemeClr val="tx2"/>
                </a:solidFill>
              </a:rPr>
              <a:t>)</a:t>
            </a:r>
            <a:endParaRPr lang="en-US" altLang="en-US" sz="3600" dirty="0">
              <a:solidFill>
                <a:schemeClr val="tx2"/>
              </a:solidFill>
            </a:endParaRPr>
          </a:p>
        </p:txBody>
      </p:sp>
      <p:sp>
        <p:nvSpPr>
          <p:cNvPr id="54300" name="Line 42"/>
          <p:cNvSpPr>
            <a:spLocks noChangeShapeType="1"/>
          </p:cNvSpPr>
          <p:nvPr/>
        </p:nvSpPr>
        <p:spPr bwMode="auto">
          <a:xfrm flipH="1" flipV="1">
            <a:off x="3657600" y="4724400"/>
            <a:ext cx="1219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1" name="Line 43"/>
          <p:cNvSpPr>
            <a:spLocks noChangeShapeType="1"/>
          </p:cNvSpPr>
          <p:nvPr/>
        </p:nvSpPr>
        <p:spPr bwMode="auto">
          <a:xfrm flipV="1">
            <a:off x="5410200" y="4800600"/>
            <a:ext cx="14478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2" name="Line 44"/>
          <p:cNvSpPr>
            <a:spLocks noChangeShapeType="1"/>
          </p:cNvSpPr>
          <p:nvPr/>
        </p:nvSpPr>
        <p:spPr bwMode="auto">
          <a:xfrm>
            <a:off x="2057400" y="1524000"/>
            <a:ext cx="10668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3" name="Line 45"/>
          <p:cNvSpPr>
            <a:spLocks noChangeShapeType="1"/>
          </p:cNvSpPr>
          <p:nvPr/>
        </p:nvSpPr>
        <p:spPr bwMode="auto">
          <a:xfrm>
            <a:off x="533400" y="11430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2382838" y="3151188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1601788" y="423863"/>
            <a:ext cx="575945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 b="0" i="1">
                <a:solidFill>
                  <a:srgbClr val="FAFD00"/>
                </a:solidFill>
              </a:rPr>
              <a:t>N</a:t>
            </a:r>
            <a:r>
              <a:rPr lang="en-US" altLang="en-US" sz="4400" b="0" i="1" baseline="-12000">
                <a:solidFill>
                  <a:srgbClr val="FAFD00"/>
                </a:solidFill>
              </a:rPr>
              <a:t>e</a:t>
            </a:r>
            <a:r>
              <a:rPr lang="en-US" altLang="en-US" sz="4400" b="0">
                <a:solidFill>
                  <a:srgbClr val="FAFD00"/>
                </a:solidFill>
              </a:rPr>
              <a:t>:  some background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514350" y="1600200"/>
            <a:ext cx="92297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/>
          <a:p>
            <a:pPr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i="1">
                <a:solidFill>
                  <a:srgbClr val="71EBFF"/>
                </a:solidFill>
              </a:rPr>
              <a:t>Demographic</a:t>
            </a:r>
            <a:r>
              <a:rPr lang="en-US" altLang="en-US" sz="2800" b="0">
                <a:solidFill>
                  <a:srgbClr val="71EBFF"/>
                </a:solidFill>
              </a:rPr>
              <a:t> </a:t>
            </a:r>
            <a:r>
              <a:rPr lang="en-US" altLang="en-US" sz="2800" b="0">
                <a:solidFill>
                  <a:srgbClr val="FFFFFF"/>
                </a:solidFill>
              </a:rPr>
              <a:t>consequences of population size (competition, predation, birth and death rates) depend on the census size (</a:t>
            </a:r>
            <a:r>
              <a:rPr lang="en-US" altLang="en-US" sz="2800" b="0" i="1">
                <a:solidFill>
                  <a:srgbClr val="FFFFFF"/>
                </a:solidFill>
              </a:rPr>
              <a:t>N</a:t>
            </a:r>
            <a:r>
              <a:rPr lang="en-US" altLang="en-US" sz="2800" b="0">
                <a:solidFill>
                  <a:srgbClr val="FFFFFF"/>
                </a:solidFill>
              </a:rPr>
              <a:t>)</a:t>
            </a:r>
          </a:p>
          <a:p>
            <a:pPr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800" b="0">
              <a:solidFill>
                <a:srgbClr val="FFFFFF"/>
              </a:solidFill>
            </a:endParaRPr>
          </a:p>
          <a:p>
            <a:pPr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i="1">
                <a:solidFill>
                  <a:srgbClr val="71EBFF"/>
                </a:solidFill>
              </a:rPr>
              <a:t>Evolutionary</a:t>
            </a:r>
            <a:r>
              <a:rPr lang="en-US" altLang="en-US" sz="2800" b="0">
                <a:solidFill>
                  <a:srgbClr val="FFFFFF"/>
                </a:solidFill>
              </a:rPr>
              <a:t> consequences of population size (rate of genetic drift—change in allele frequency, loss of genetic diversity, increase in inbreeding) depend on the effective size (</a:t>
            </a:r>
            <a:r>
              <a:rPr lang="en-US" altLang="en-US" sz="2800" b="0" i="1">
                <a:solidFill>
                  <a:srgbClr val="FFFFFF"/>
                </a:solidFill>
              </a:rPr>
              <a:t>N</a:t>
            </a:r>
            <a:r>
              <a:rPr lang="en-US" altLang="en-US" sz="2800" b="0" i="1" baseline="-12000">
                <a:solidFill>
                  <a:srgbClr val="FFFFFF"/>
                </a:solidFill>
              </a:rPr>
              <a:t>e</a:t>
            </a:r>
            <a:r>
              <a:rPr lang="en-US" altLang="en-US" sz="2800" b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 flipH="1">
            <a:off x="449263" y="1447800"/>
            <a:ext cx="8474075" cy="1588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066800" y="533400"/>
            <a:ext cx="653573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4000">
                <a:solidFill>
                  <a:srgbClr val="FAFD00"/>
                </a:solidFill>
              </a:rPr>
              <a:t>Likelihood versions of the</a:t>
            </a:r>
          </a:p>
          <a:p>
            <a:r>
              <a:rPr lang="en-US" altLang="en-US" sz="4000">
                <a:solidFill>
                  <a:srgbClr val="FAFD00"/>
                </a:solidFill>
              </a:rPr>
              <a:t>temporal method</a:t>
            </a: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1184275" y="2333625"/>
            <a:ext cx="81883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buSzPct val="100000"/>
              <a:buFontTx/>
              <a:buChar char="•"/>
            </a:pPr>
            <a:r>
              <a:rPr lang="en-US" altLang="en-US" sz="3600">
                <a:solidFill>
                  <a:srgbClr val="FFFFFF"/>
                </a:solidFill>
              </a:rPr>
              <a:t> Several are available</a:t>
            </a:r>
          </a:p>
          <a:p>
            <a:pPr>
              <a:buSzPct val="100000"/>
              <a:buFontTx/>
              <a:buChar char="•"/>
            </a:pPr>
            <a:r>
              <a:rPr lang="en-US" altLang="en-US" sz="3600">
                <a:solidFill>
                  <a:srgbClr val="FFFFFF"/>
                </a:solidFill>
              </a:rPr>
              <a:t> Wang (2001) pseudo-likelihood 	most popular</a:t>
            </a:r>
          </a:p>
          <a:p>
            <a:pPr>
              <a:buSzPct val="100000"/>
              <a:buFontTx/>
              <a:buChar char="•"/>
            </a:pPr>
            <a:r>
              <a:rPr lang="en-US" altLang="en-US" sz="3600">
                <a:solidFill>
                  <a:srgbClr val="FFFFFF"/>
                </a:solidFill>
              </a:rPr>
              <a:t> Can increase power and precision, 	esp with low frequency alleles</a:t>
            </a:r>
          </a:p>
          <a:p>
            <a:pPr>
              <a:buSzPct val="100000"/>
              <a:buFontTx/>
              <a:buChar char="•"/>
            </a:pPr>
            <a:r>
              <a:rPr lang="en-US" altLang="en-US" sz="3600">
                <a:solidFill>
                  <a:srgbClr val="FFFFFF"/>
                </a:solidFill>
              </a:rPr>
              <a:t> Must specify upper bound for Ne</a:t>
            </a:r>
          </a:p>
        </p:txBody>
      </p:sp>
      <p:sp>
        <p:nvSpPr>
          <p:cNvPr id="57348" name="Line 7"/>
          <p:cNvSpPr>
            <a:spLocks noChangeShapeType="1"/>
          </p:cNvSpPr>
          <p:nvPr/>
        </p:nvSpPr>
        <p:spPr bwMode="auto">
          <a:xfrm>
            <a:off x="533400" y="22098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012825" y="209079"/>
            <a:ext cx="6934592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4000" dirty="0">
                <a:solidFill>
                  <a:schemeClr val="tx2"/>
                </a:solidFill>
              </a:rPr>
              <a:t>Linkage </a:t>
            </a:r>
            <a:r>
              <a:rPr lang="en-US" altLang="en-US" sz="4000" dirty="0" smtClean="0">
                <a:solidFill>
                  <a:schemeClr val="tx2"/>
                </a:solidFill>
              </a:rPr>
              <a:t>disequilibrium (LD)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 flipH="1">
            <a:off x="571500" y="1066800"/>
            <a:ext cx="84582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723900" y="1187450"/>
            <a:ext cx="89916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Non-random associations of alleles at different </a:t>
            </a:r>
            <a:r>
              <a:rPr lang="en-US" altLang="en-US" sz="2800" dirty="0" smtClean="0"/>
              <a:t>loci (e.g., allele </a:t>
            </a:r>
            <a:r>
              <a:rPr lang="en-US" altLang="en-US" sz="2800" dirty="0" smtClean="0">
                <a:solidFill>
                  <a:srgbClr val="66FFFF"/>
                </a:solidFill>
              </a:rPr>
              <a:t>A</a:t>
            </a:r>
            <a:r>
              <a:rPr lang="en-US" altLang="en-US" sz="2800" dirty="0" smtClean="0"/>
              <a:t> at locus 1 with allele </a:t>
            </a:r>
            <a:r>
              <a:rPr lang="en-US" altLang="en-US" sz="2800" dirty="0" smtClean="0">
                <a:solidFill>
                  <a:srgbClr val="66FFFF"/>
                </a:solidFill>
              </a:rPr>
              <a:t>b</a:t>
            </a:r>
            <a:r>
              <a:rPr lang="en-US" altLang="en-US" sz="2800" dirty="0" smtClean="0"/>
              <a:t> at locus 2)</a:t>
            </a:r>
          </a:p>
          <a:p>
            <a:r>
              <a:rPr lang="en-US" altLang="en-US" sz="1800" dirty="0" smtClean="0"/>
              <a:t>      </a:t>
            </a:r>
            <a:endParaRPr lang="en-US" altLang="en-US" sz="1800" dirty="0"/>
          </a:p>
          <a:p>
            <a:r>
              <a:rPr lang="en-US" altLang="en-US" sz="2800" dirty="0" smtClean="0"/>
              <a:t>Most population genetic analyses assume that the loci behave independently, in which case the frequency of the </a:t>
            </a:r>
            <a:r>
              <a:rPr lang="en-US" altLang="en-US" sz="2800" dirty="0" smtClean="0">
                <a:solidFill>
                  <a:srgbClr val="66FFFF"/>
                </a:solidFill>
              </a:rPr>
              <a:t>Ab</a:t>
            </a:r>
            <a:r>
              <a:rPr lang="en-US" altLang="en-US" sz="2800" dirty="0" smtClean="0"/>
              <a:t> gamete is just the product of the two allele frequencies</a:t>
            </a:r>
          </a:p>
          <a:p>
            <a:r>
              <a:rPr lang="en-US" altLang="en-US" sz="1400" dirty="0" smtClean="0"/>
              <a:t>          </a:t>
            </a:r>
            <a:endParaRPr lang="en-US" altLang="en-US" sz="1400" dirty="0"/>
          </a:p>
          <a:p>
            <a:r>
              <a:rPr lang="en-US" altLang="en-US" sz="2800" dirty="0" smtClean="0"/>
              <a:t>LD occurs when this is not true.  Possible causes: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66FFFF"/>
                </a:solidFill>
              </a:rPr>
              <a:t>Selection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66FFFF"/>
                </a:solidFill>
              </a:rPr>
              <a:t>Migration or mixture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66FFFF"/>
                </a:solidFill>
              </a:rPr>
              <a:t>Genetic drift</a:t>
            </a:r>
            <a:r>
              <a:rPr lang="en-US" altLang="en-US" sz="2800" dirty="0">
                <a:solidFill>
                  <a:srgbClr val="66FFFF"/>
                </a:solidFill>
              </a:rPr>
              <a:t> </a:t>
            </a:r>
            <a:r>
              <a:rPr lang="en-US" altLang="en-US" sz="2800" dirty="0" smtClean="0">
                <a:solidFill>
                  <a:srgbClr val="66FFFF"/>
                </a:solidFill>
              </a:rPr>
              <a:t>(small population size)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66FFFF"/>
                </a:solidFill>
              </a:rPr>
              <a:t>Physical linkage (same chromosome)</a:t>
            </a:r>
          </a:p>
        </p:txBody>
      </p:sp>
      <p:sp>
        <p:nvSpPr>
          <p:cNvPr id="7" name="Rectangle 3074"/>
          <p:cNvSpPr>
            <a:spLocks noChangeArrowheads="1"/>
          </p:cNvSpPr>
          <p:nvPr/>
        </p:nvSpPr>
        <p:spPr bwMode="auto">
          <a:xfrm>
            <a:off x="5051425" y="5553075"/>
            <a:ext cx="1857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altLang="en-US" sz="3200"/>
          </a:p>
        </p:txBody>
      </p:sp>
      <p:sp>
        <p:nvSpPr>
          <p:cNvPr id="9" name="Rectangle 3076"/>
          <p:cNvSpPr>
            <a:spLocks noChangeArrowheads="1"/>
          </p:cNvSpPr>
          <p:nvPr/>
        </p:nvSpPr>
        <p:spPr bwMode="auto">
          <a:xfrm>
            <a:off x="5051425" y="5519737"/>
            <a:ext cx="1857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altLang="en-US" sz="3200"/>
          </a:p>
        </p:txBody>
      </p:sp>
      <p:sp>
        <p:nvSpPr>
          <p:cNvPr id="13" name="Text Box 3080"/>
          <p:cNvSpPr txBox="1">
            <a:spLocks noChangeArrowheads="1"/>
          </p:cNvSpPr>
          <p:nvPr/>
        </p:nvSpPr>
        <p:spPr bwMode="auto">
          <a:xfrm>
            <a:off x="7762875" y="8269287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folHlink"/>
                </a:solidFill>
              </a:rPr>
              <a:t>Hill 1981</a:t>
            </a:r>
          </a:p>
        </p:txBody>
      </p:sp>
    </p:spTree>
    <p:extLst>
      <p:ext uri="{BB962C8B-B14F-4D97-AF65-F5344CB8AC3E}">
        <p14:creationId xmlns:p14="http://schemas.microsoft.com/office/powerpoint/2010/main" val="3468520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074"/>
          <p:cNvSpPr>
            <a:spLocks noChangeArrowheads="1"/>
          </p:cNvSpPr>
          <p:nvPr/>
        </p:nvSpPr>
        <p:spPr bwMode="auto">
          <a:xfrm>
            <a:off x="5051425" y="2922588"/>
            <a:ext cx="1857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altLang="en-US" sz="3200"/>
          </a:p>
        </p:txBody>
      </p:sp>
      <p:graphicFrame>
        <p:nvGraphicFramePr>
          <p:cNvPr id="12290" name="Object 3075"/>
          <p:cNvGraphicFramePr>
            <a:graphicFrameLocks noChangeAspect="1"/>
          </p:cNvGraphicFramePr>
          <p:nvPr/>
        </p:nvGraphicFramePr>
        <p:xfrm>
          <a:off x="3165475" y="1066800"/>
          <a:ext cx="384492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8" name="Equation" r:id="rId4" imgW="1117600" imgH="431800" progId="Equation.3">
                  <p:embed/>
                </p:oleObj>
              </mc:Choice>
              <mc:Fallback>
                <p:oleObj name="Equation" r:id="rId4" imgW="1117600" imgH="431800" progId="Equation.3">
                  <p:embed/>
                  <p:pic>
                    <p:nvPicPr>
                      <p:cNvPr id="0" name="Object 30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066800"/>
                        <a:ext cx="3844925" cy="1479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3076"/>
          <p:cNvSpPr>
            <a:spLocks noChangeArrowheads="1"/>
          </p:cNvSpPr>
          <p:nvPr/>
        </p:nvSpPr>
        <p:spPr bwMode="auto">
          <a:xfrm>
            <a:off x="5051425" y="2889250"/>
            <a:ext cx="1857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altLang="en-US" sz="3200"/>
          </a:p>
        </p:txBody>
      </p:sp>
      <p:graphicFrame>
        <p:nvGraphicFramePr>
          <p:cNvPr id="12291" name="Object 3077"/>
          <p:cNvGraphicFramePr>
            <a:graphicFrameLocks noChangeAspect="1"/>
          </p:cNvGraphicFramePr>
          <p:nvPr/>
        </p:nvGraphicFramePr>
        <p:xfrm>
          <a:off x="3281363" y="3700463"/>
          <a:ext cx="3638550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9" name="Equation" r:id="rId6" imgW="1054100" imgH="495300" progId="Equation.3">
                  <p:embed/>
                </p:oleObj>
              </mc:Choice>
              <mc:Fallback>
                <p:oleObj name="Equation" r:id="rId6" imgW="1054100" imgH="495300" progId="Equation.3">
                  <p:embed/>
                  <p:pic>
                    <p:nvPicPr>
                      <p:cNvPr id="0" name="Object 30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3700463"/>
                        <a:ext cx="3638550" cy="1709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3078"/>
          <p:cNvSpPr txBox="1">
            <a:spLocks noChangeArrowheads="1"/>
          </p:cNvSpPr>
          <p:nvPr/>
        </p:nvSpPr>
        <p:spPr bwMode="auto">
          <a:xfrm>
            <a:off x="455613" y="347663"/>
            <a:ext cx="700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tx2"/>
                </a:solidFill>
              </a:rPr>
              <a:t>If loci are not physically linked,</a:t>
            </a:r>
          </a:p>
        </p:txBody>
      </p:sp>
      <p:sp>
        <p:nvSpPr>
          <p:cNvPr id="12295" name="Text Box 3079"/>
          <p:cNvSpPr txBox="1">
            <a:spLocks noChangeArrowheads="1"/>
          </p:cNvSpPr>
          <p:nvPr/>
        </p:nvSpPr>
        <p:spPr bwMode="auto">
          <a:xfrm>
            <a:off x="1463675" y="3016250"/>
            <a:ext cx="236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tx2"/>
                </a:solidFill>
              </a:rPr>
              <a:t>leading to</a:t>
            </a:r>
          </a:p>
        </p:txBody>
      </p:sp>
      <p:sp>
        <p:nvSpPr>
          <p:cNvPr id="12296" name="Text Box 3080"/>
          <p:cNvSpPr txBox="1">
            <a:spLocks noChangeArrowheads="1"/>
          </p:cNvSpPr>
          <p:nvPr/>
        </p:nvSpPr>
        <p:spPr bwMode="auto">
          <a:xfrm>
            <a:off x="7762875" y="56388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folHlink"/>
                </a:solidFill>
              </a:rPr>
              <a:t>Hill 1981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00451" y="3657600"/>
            <a:ext cx="3072249" cy="1815882"/>
          </a:xfrm>
          <a:prstGeom prst="rect">
            <a:avLst/>
          </a:prstGeom>
          <a:solidFill>
            <a:srgbClr val="D5D6DB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dirty="0" smtClean="0">
                <a:solidFill>
                  <a:srgbClr val="008000"/>
                </a:solidFill>
              </a:rPr>
              <a:t>With linkage, also depends on recombination rate, </a:t>
            </a:r>
            <a:r>
              <a:rPr lang="en-US" altLang="en-US" sz="2800" i="1" dirty="0" smtClean="0">
                <a:solidFill>
                  <a:srgbClr val="008000"/>
                </a:solidFill>
              </a:rPr>
              <a:t>c</a:t>
            </a:r>
            <a:endParaRPr lang="en-US" altLang="en-US" sz="2800" i="1" baseline="30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96876"/>
              </p:ext>
            </p:extLst>
          </p:nvPr>
        </p:nvGraphicFramePr>
        <p:xfrm>
          <a:off x="879207" y="152400"/>
          <a:ext cx="8627758" cy="6629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" r:id="rId4" imgW="5743080" imgH="4412880" progId="">
                  <p:embed/>
                </p:oleObj>
              </mc:Choice>
              <mc:Fallback>
                <p:oleObj r:id="rId4" imgW="5743080" imgH="4412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9207" y="152400"/>
                        <a:ext cx="8627758" cy="6629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4305300" y="152400"/>
            <a:ext cx="1390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1D77"/>
                </a:solidFill>
              </a:rPr>
              <a:t>LDNe</a:t>
            </a:r>
            <a:endParaRPr lang="en-US" altLang="en-US" sz="3600" dirty="0">
              <a:solidFill>
                <a:srgbClr val="001D77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43700" y="2281535"/>
            <a:ext cx="108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0" dirty="0" smtClean="0">
                <a:solidFill>
                  <a:srgbClr val="000000"/>
                </a:solidFill>
              </a:rPr>
              <a:t>S=100</a:t>
            </a:r>
            <a:endParaRPr lang="en-US" altLang="en-US" sz="24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100763" y="3494088"/>
          <a:ext cx="3182937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2" name="Equation" r:id="rId4" imgW="1054100" imgH="495300" progId="Equation.3">
                  <p:embed/>
                </p:oleObj>
              </mc:Choice>
              <mc:Fallback>
                <p:oleObj name="Equation" r:id="rId4" imgW="1054100" imgH="495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3494088"/>
                        <a:ext cx="3182937" cy="1495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470373"/>
              </p:ext>
            </p:extLst>
          </p:nvPr>
        </p:nvGraphicFramePr>
        <p:xfrm>
          <a:off x="6078538" y="1447800"/>
          <a:ext cx="3233737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3" name="Equation" r:id="rId6" imgW="1028520" imgH="495000" progId="Equation.3">
                  <p:embed/>
                </p:oleObj>
              </mc:Choice>
              <mc:Fallback>
                <p:oleObj name="Equation" r:id="rId6" imgW="102852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38" y="1447800"/>
                        <a:ext cx="3233737" cy="15573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922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solidFill>
                  <a:schemeClr val="tx2"/>
                </a:solidFill>
              </a:rPr>
              <a:t>A word about negative estimates of </a:t>
            </a:r>
            <a:r>
              <a:rPr lang="en-US" altLang="en-US" sz="3600" i="1">
                <a:solidFill>
                  <a:schemeClr val="tx2"/>
                </a:solidFill>
              </a:rPr>
              <a:t>N</a:t>
            </a:r>
            <a:r>
              <a:rPr lang="en-US" altLang="en-US" sz="3600" i="1" baseline="-12000">
                <a:solidFill>
                  <a:schemeClr val="tx2"/>
                </a:solidFill>
              </a:rPr>
              <a:t>e</a:t>
            </a:r>
            <a:endParaRPr lang="en-US" altLang="en-US" sz="3600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533400" y="1066800"/>
            <a:ext cx="91059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203450" y="1981200"/>
            <a:ext cx="2228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rgbClr val="FFFFFF"/>
                </a:solidFill>
              </a:rPr>
              <a:t>Temporal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622425" y="3778250"/>
            <a:ext cx="339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rgbClr val="FFFFFF"/>
                </a:solidFill>
              </a:rPr>
              <a:t>Disequilibrium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92163" y="5432425"/>
            <a:ext cx="7620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i="1">
                <a:solidFill>
                  <a:srgbClr val="FFFFFF"/>
                </a:solidFill>
              </a:rPr>
              <a:t>N</a:t>
            </a:r>
            <a:r>
              <a:rPr lang="en-US" altLang="en-US" sz="3600" i="1" baseline="-12000">
                <a:solidFill>
                  <a:srgbClr val="FFFFFF"/>
                </a:solidFill>
              </a:rPr>
              <a:t>e</a:t>
            </a:r>
            <a:r>
              <a:rPr lang="en-US" altLang="en-US" sz="3600">
                <a:solidFill>
                  <a:srgbClr val="FFFFFF"/>
                </a:solidFill>
              </a:rPr>
              <a:t> &lt; 0 should be interpreted as </a:t>
            </a:r>
            <a:r>
              <a:rPr lang="en-US" altLang="en-US" sz="4400">
                <a:solidFill>
                  <a:srgbClr val="FFFFFF"/>
                </a:solidFill>
                <a:cs typeface="Arial" charset="0"/>
              </a:rPr>
              <a:t>∞</a:t>
            </a:r>
            <a:r>
              <a:rPr lang="en-US" altLang="en-US" sz="36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912813" y="5302250"/>
            <a:ext cx="454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rgbClr val="FFFFFF"/>
                </a:solidFill>
              </a:rPr>
              <a:t>^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14338" y="304800"/>
            <a:ext cx="90154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4000">
                <a:solidFill>
                  <a:srgbClr val="FAFD00"/>
                </a:solidFill>
              </a:rPr>
              <a:t>Approximate Bayesian Computation</a:t>
            </a:r>
          </a:p>
          <a:p>
            <a:pPr algn="ctr"/>
            <a:r>
              <a:rPr lang="en-US" altLang="en-US" sz="4000">
                <a:solidFill>
                  <a:srgbClr val="FAFD00"/>
                </a:solidFill>
              </a:rPr>
              <a:t>(ABC) methods</a:t>
            </a:r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533400" y="1828800"/>
            <a:ext cx="95250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buSzPct val="100000"/>
              <a:buFontTx/>
              <a:buChar char="•"/>
            </a:pPr>
            <a:r>
              <a:rPr lang="en-US" altLang="en-US" sz="3600" b="0" dirty="0">
                <a:solidFill>
                  <a:srgbClr val="FFFFFF"/>
                </a:solidFill>
              </a:rPr>
              <a:t> Do not depend on expectations or 	likelihoods of specific genetic indices</a:t>
            </a:r>
          </a:p>
          <a:p>
            <a:pPr>
              <a:buSzPct val="100000"/>
              <a:buFontTx/>
              <a:buChar char="•"/>
            </a:pPr>
            <a:r>
              <a:rPr lang="en-US" altLang="en-US" sz="3600" b="0" dirty="0">
                <a:solidFill>
                  <a:srgbClr val="FFFFFF"/>
                </a:solidFill>
              </a:rPr>
              <a:t> Simulate many different </a:t>
            </a:r>
            <a:r>
              <a:rPr lang="en-US" altLang="en-US" sz="3600" b="0" i="1" dirty="0" err="1">
                <a:solidFill>
                  <a:srgbClr val="FFFFFF"/>
                </a:solidFill>
              </a:rPr>
              <a:t>N</a:t>
            </a:r>
            <a:r>
              <a:rPr lang="en-US" altLang="en-US" sz="3600" b="0" i="1" baseline="-12000" dirty="0" err="1">
                <a:solidFill>
                  <a:srgbClr val="FFFFFF"/>
                </a:solidFill>
              </a:rPr>
              <a:t>e</a:t>
            </a:r>
            <a:r>
              <a:rPr lang="en-US" altLang="en-US" sz="3600" b="0" dirty="0" err="1">
                <a:solidFill>
                  <a:srgbClr val="FFFFFF"/>
                </a:solidFill>
              </a:rPr>
              <a:t>’s</a:t>
            </a:r>
            <a:r>
              <a:rPr lang="en-US" altLang="en-US" sz="3600" b="0" dirty="0">
                <a:solidFill>
                  <a:srgbClr val="FFFFFF"/>
                </a:solidFill>
              </a:rPr>
              <a:t> and track 	genetic indices</a:t>
            </a:r>
          </a:p>
          <a:p>
            <a:pPr>
              <a:buSzPct val="100000"/>
              <a:buFontTx/>
              <a:buChar char="•"/>
            </a:pPr>
            <a:r>
              <a:rPr lang="en-US" altLang="en-US" sz="3600" b="0" dirty="0">
                <a:solidFill>
                  <a:srgbClr val="FFFFFF"/>
                </a:solidFill>
              </a:rPr>
              <a:t> Find </a:t>
            </a:r>
            <a:r>
              <a:rPr lang="en-US" altLang="en-US" sz="3600" b="0" i="1" dirty="0">
                <a:solidFill>
                  <a:srgbClr val="FFFFFF"/>
                </a:solidFill>
              </a:rPr>
              <a:t>N</a:t>
            </a:r>
            <a:r>
              <a:rPr lang="en-US" altLang="en-US" sz="3600" b="0" i="1" baseline="-12000" dirty="0">
                <a:solidFill>
                  <a:srgbClr val="FFFFFF"/>
                </a:solidFill>
              </a:rPr>
              <a:t>e</a:t>
            </a:r>
            <a:r>
              <a:rPr lang="en-US" altLang="en-US" sz="3600" b="0" dirty="0">
                <a:solidFill>
                  <a:srgbClr val="FFFFFF"/>
                </a:solidFill>
              </a:rPr>
              <a:t> that produces best fit to data</a:t>
            </a:r>
          </a:p>
          <a:p>
            <a:pPr>
              <a:buSzPct val="100000"/>
              <a:buFontTx/>
              <a:buChar char="•"/>
            </a:pPr>
            <a:r>
              <a:rPr lang="en-US" altLang="en-US" sz="3600" b="0" dirty="0">
                <a:solidFill>
                  <a:srgbClr val="FFFFFF"/>
                </a:solidFill>
              </a:rPr>
              <a:t> Temporal method published; single-	sample estimator ONESAMP</a:t>
            </a:r>
          </a:p>
        </p:txBody>
      </p:sp>
      <p:sp>
        <p:nvSpPr>
          <p:cNvPr id="60420" name="Line 7"/>
          <p:cNvSpPr>
            <a:spLocks noChangeShapeType="1"/>
          </p:cNvSpPr>
          <p:nvPr/>
        </p:nvSpPr>
        <p:spPr bwMode="auto">
          <a:xfrm>
            <a:off x="457200" y="17526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Rectangle 8"/>
          <p:cNvSpPr>
            <a:spLocks noChangeArrowheads="1"/>
          </p:cNvSpPr>
          <p:nvPr/>
        </p:nvSpPr>
        <p:spPr bwMode="auto">
          <a:xfrm>
            <a:off x="4305300" y="5988050"/>
            <a:ext cx="5562600" cy="646113"/>
          </a:xfrm>
          <a:prstGeom prst="rect">
            <a:avLst/>
          </a:prstGeom>
          <a:solidFill>
            <a:srgbClr val="D5D6D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rgbClr val="CC0000"/>
                </a:solidFill>
              </a:rPr>
              <a:t>Tallmon et al. 2004;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752600"/>
            <a:ext cx="9525000" cy="457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800" smtClean="0">
                <a:solidFill>
                  <a:srgbClr val="8CFBF9"/>
                </a:solidFill>
              </a:rPr>
              <a:t>Heterozygote excess</a:t>
            </a:r>
            <a:r>
              <a:rPr lang="en-US" altLang="en-US" sz="2800" smtClean="0"/>
              <a:t> (Pudovkin et al. 1996).  Limited application:  small Ne, large samples, lots of loci</a:t>
            </a:r>
          </a:p>
          <a:p>
            <a:pPr>
              <a:spcAft>
                <a:spcPts val="600"/>
              </a:spcAft>
            </a:pPr>
            <a:r>
              <a:rPr lang="en-US" altLang="en-US" sz="2800" smtClean="0">
                <a:solidFill>
                  <a:srgbClr val="8CFBF9"/>
                </a:solidFill>
              </a:rPr>
              <a:t>Molecular coancestry </a:t>
            </a:r>
            <a:r>
              <a:rPr lang="en-US" altLang="en-US" sz="2800" smtClean="0"/>
              <a:t>(Nomura 2008).  More powerful than hets-excess method.  Combined estimates even better.</a:t>
            </a:r>
          </a:p>
          <a:p>
            <a:pPr>
              <a:spcAft>
                <a:spcPts val="600"/>
              </a:spcAft>
            </a:pPr>
            <a:r>
              <a:rPr lang="en-US" altLang="en-US" sz="2800" smtClean="0">
                <a:solidFill>
                  <a:srgbClr val="8CFBF9"/>
                </a:solidFill>
              </a:rPr>
              <a:t>Sibship analysis </a:t>
            </a:r>
            <a:r>
              <a:rPr lang="en-US" altLang="en-US" sz="2800" smtClean="0"/>
              <a:t>(Wang 2009).  More powerful than hets-excess method.  More powerful than temporal method unless t &gt;&gt;1.  More robust to different mating systems?</a:t>
            </a:r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893763" y="457200"/>
            <a:ext cx="7853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4000">
                <a:solidFill>
                  <a:srgbClr val="FAFD00"/>
                </a:solidFill>
              </a:rPr>
              <a:t>Other single-sample estimators</a:t>
            </a:r>
          </a:p>
        </p:txBody>
      </p:sp>
      <p:sp>
        <p:nvSpPr>
          <p:cNvPr id="61444" name="Line 7"/>
          <p:cNvSpPr>
            <a:spLocks noChangeShapeType="1"/>
          </p:cNvSpPr>
          <p:nvPr/>
        </p:nvSpPr>
        <p:spPr bwMode="auto">
          <a:xfrm>
            <a:off x="457200" y="12954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065213" y="228600"/>
            <a:ext cx="7620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4000">
                <a:solidFill>
                  <a:srgbClr val="FAFD00"/>
                </a:solidFill>
              </a:rPr>
              <a:t>Assumptions for methods that</a:t>
            </a:r>
          </a:p>
          <a:p>
            <a:r>
              <a:rPr lang="en-US" altLang="en-US" sz="4000">
                <a:solidFill>
                  <a:srgbClr val="FAFD00"/>
                </a:solidFill>
              </a:rPr>
              <a:t>estimate contemporary </a:t>
            </a:r>
            <a:r>
              <a:rPr lang="en-US" altLang="en-US" sz="4000" i="1">
                <a:solidFill>
                  <a:srgbClr val="FAFD00"/>
                </a:solidFill>
              </a:rPr>
              <a:t>N</a:t>
            </a:r>
            <a:r>
              <a:rPr lang="en-US" altLang="en-US" sz="4000" i="1" baseline="-12000">
                <a:solidFill>
                  <a:srgbClr val="FAFD00"/>
                </a:solidFill>
              </a:rPr>
              <a:t>e</a:t>
            </a:r>
            <a:r>
              <a:rPr lang="en-US" altLang="en-US" sz="4000">
                <a:solidFill>
                  <a:srgbClr val="FAFD00"/>
                </a:solidFill>
              </a:rPr>
              <a:t>: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184275" y="3048000"/>
            <a:ext cx="5269072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SzPct val="100000"/>
              <a:buFontTx/>
              <a:buChar char="•"/>
            </a:pPr>
            <a:r>
              <a:rPr lang="en-US" altLang="en-US" sz="3600" b="0" dirty="0">
                <a:solidFill>
                  <a:srgbClr val="FFFFFF"/>
                </a:solidFill>
              </a:rPr>
              <a:t> </a:t>
            </a:r>
            <a:r>
              <a:rPr lang="en-US" altLang="en-US" sz="3600" b="0" dirty="0" smtClean="0">
                <a:solidFill>
                  <a:srgbClr val="FFFFFF"/>
                </a:solidFill>
              </a:rPr>
              <a:t>Mutation is unimportant</a:t>
            </a:r>
            <a:endParaRPr lang="en-US" altLang="en-US" sz="3600" b="0" dirty="0">
              <a:solidFill>
                <a:srgbClr val="FFFFFF"/>
              </a:solidFill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184275" y="2438400"/>
            <a:ext cx="3012044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SzPct val="100000"/>
              <a:buFontTx/>
              <a:buChar char="•"/>
            </a:pPr>
            <a:r>
              <a:rPr lang="en-US" altLang="en-US" sz="3600" b="0">
                <a:solidFill>
                  <a:srgbClr val="FFFFFF"/>
                </a:solidFill>
              </a:rPr>
              <a:t> No selection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219200" y="3657600"/>
            <a:ext cx="76962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buSzPct val="100000"/>
              <a:buFontTx/>
              <a:buChar char="•"/>
            </a:pPr>
            <a:r>
              <a:rPr lang="en-US" altLang="en-US" sz="3600" b="0" dirty="0">
                <a:solidFill>
                  <a:srgbClr val="FFFFFF"/>
                </a:solidFill>
              </a:rPr>
              <a:t> Discrete generations</a:t>
            </a:r>
          </a:p>
          <a:p>
            <a:pPr>
              <a:buSzPct val="100000"/>
              <a:buFontTx/>
              <a:buChar char="•"/>
            </a:pPr>
            <a:r>
              <a:rPr lang="en-US" altLang="en-US" sz="3600" b="0" dirty="0">
                <a:solidFill>
                  <a:srgbClr val="FFFFFF"/>
                </a:solidFill>
              </a:rPr>
              <a:t> Random sampling of an entire 	generation</a:t>
            </a:r>
          </a:p>
          <a:p>
            <a:pPr>
              <a:buSzPct val="100000"/>
              <a:buFontTx/>
              <a:buChar char="•"/>
            </a:pPr>
            <a:r>
              <a:rPr lang="en-US" altLang="en-US" sz="3600" b="0" dirty="0">
                <a:solidFill>
                  <a:srgbClr val="FFFFFF"/>
                </a:solidFill>
              </a:rPr>
              <a:t> Loci not physically linked</a:t>
            </a:r>
          </a:p>
          <a:p>
            <a:pPr>
              <a:buSzPct val="100000"/>
              <a:buFontTx/>
              <a:buChar char="•"/>
            </a:pPr>
            <a:r>
              <a:rPr lang="en-US" altLang="en-US" sz="3600" b="0" dirty="0">
                <a:solidFill>
                  <a:srgbClr val="FFFFFF"/>
                </a:solidFill>
              </a:rPr>
              <a:t> Reliable data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184275" y="1844675"/>
            <a:ext cx="3088988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SzPct val="100000"/>
              <a:buFontTx/>
              <a:buChar char="•"/>
            </a:pPr>
            <a:r>
              <a:rPr lang="en-US" altLang="en-US" sz="3600" b="0" dirty="0" smtClean="0">
                <a:solidFill>
                  <a:srgbClr val="FFFFFF"/>
                </a:solidFill>
              </a:rPr>
              <a:t> No migration</a:t>
            </a:r>
            <a:endParaRPr lang="en-US" altLang="en-US" sz="3600" b="0" dirty="0">
              <a:solidFill>
                <a:srgbClr val="FFFFFF"/>
              </a:solidFill>
            </a:endParaRP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533400" y="172085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066800" y="228600"/>
            <a:ext cx="79089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4000">
                <a:solidFill>
                  <a:srgbClr val="FAFD00"/>
                </a:solidFill>
              </a:rPr>
              <a:t>What time periods do estimates</a:t>
            </a:r>
          </a:p>
          <a:p>
            <a:r>
              <a:rPr lang="en-US" altLang="en-US" sz="4000">
                <a:solidFill>
                  <a:srgbClr val="FAFD00"/>
                </a:solidFill>
              </a:rPr>
              <a:t>	of N</a:t>
            </a:r>
            <a:r>
              <a:rPr lang="en-US" altLang="en-US" sz="4000" baseline="-12000">
                <a:solidFill>
                  <a:srgbClr val="FAFD00"/>
                </a:solidFill>
              </a:rPr>
              <a:t>e</a:t>
            </a:r>
            <a:r>
              <a:rPr lang="en-US" altLang="en-US" sz="4000">
                <a:solidFill>
                  <a:srgbClr val="FAFD00"/>
                </a:solidFill>
              </a:rPr>
              <a:t> apply to?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184275" y="1952625"/>
            <a:ext cx="872172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buSzPct val="100000"/>
            </a:pPr>
            <a:r>
              <a:rPr lang="en-US" altLang="en-US" sz="3600" b="0" dirty="0">
                <a:solidFill>
                  <a:srgbClr val="FFFFFF"/>
                </a:solidFill>
              </a:rPr>
              <a:t>Single-sample estimates</a:t>
            </a:r>
          </a:p>
          <a:p>
            <a:pPr lvl="1">
              <a:buSzPct val="100000"/>
              <a:buFontTx/>
              <a:buChar char="•"/>
            </a:pPr>
            <a:r>
              <a:rPr lang="en-US" altLang="en-US" sz="3600" b="0" dirty="0">
                <a:solidFill>
                  <a:srgbClr val="FFFFFF"/>
                </a:solidFill>
              </a:rPr>
              <a:t>	To the parents that produced the 		sample</a:t>
            </a:r>
          </a:p>
          <a:p>
            <a:pPr>
              <a:buSzPct val="100000"/>
            </a:pPr>
            <a:endParaRPr lang="en-US" altLang="en-US" sz="1800" b="0" dirty="0">
              <a:solidFill>
                <a:srgbClr val="FFFFFF"/>
              </a:solidFill>
            </a:endParaRPr>
          </a:p>
          <a:p>
            <a:pPr>
              <a:buSzPct val="100000"/>
            </a:pPr>
            <a:r>
              <a:rPr lang="en-US" altLang="en-US" sz="3600" b="0" dirty="0">
                <a:solidFill>
                  <a:srgbClr val="FFFFFF"/>
                </a:solidFill>
              </a:rPr>
              <a:t>Temporal estimates</a:t>
            </a:r>
          </a:p>
          <a:p>
            <a:pPr lvl="1">
              <a:buSzPct val="100000"/>
              <a:buFontTx/>
              <a:buChar char="•"/>
            </a:pPr>
            <a:r>
              <a:rPr lang="en-US" altLang="en-US" sz="3600" b="0" dirty="0">
                <a:solidFill>
                  <a:srgbClr val="FFFFFF"/>
                </a:solidFill>
              </a:rPr>
              <a:t>	Generations 0 through (t-1)</a:t>
            </a:r>
          </a:p>
          <a:p>
            <a:pPr lvl="1">
              <a:buSzPct val="100000"/>
              <a:buFontTx/>
              <a:buChar char="•"/>
            </a:pPr>
            <a:r>
              <a:rPr lang="en-US" altLang="en-US" sz="3600" b="0" dirty="0">
                <a:solidFill>
                  <a:srgbClr val="FFFFFF"/>
                </a:solidFill>
              </a:rPr>
              <a:t>   No information about </a:t>
            </a:r>
            <a:r>
              <a:rPr lang="en-US" altLang="en-US" sz="3600" b="0" i="1" dirty="0">
                <a:solidFill>
                  <a:srgbClr val="FFFFFF"/>
                </a:solidFill>
              </a:rPr>
              <a:t>N</a:t>
            </a:r>
            <a:r>
              <a:rPr lang="en-US" altLang="en-US" sz="3600" b="0" i="1" baseline="-12000" dirty="0">
                <a:solidFill>
                  <a:srgbClr val="FFFFFF"/>
                </a:solidFill>
              </a:rPr>
              <a:t>e(t)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533400" y="18288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7126288" y="5911850"/>
            <a:ext cx="2936875" cy="646113"/>
          </a:xfrm>
          <a:prstGeom prst="rect">
            <a:avLst/>
          </a:prstGeom>
          <a:solidFill>
            <a:srgbClr val="D5D6D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>
                <a:solidFill>
                  <a:srgbClr val="CC0000"/>
                </a:solidFill>
              </a:rPr>
              <a:t>Waples 2005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050"/>
          <p:cNvSpPr>
            <a:spLocks noChangeArrowheads="1"/>
          </p:cNvSpPr>
          <p:nvPr/>
        </p:nvSpPr>
        <p:spPr bwMode="auto">
          <a:xfrm>
            <a:off x="419100" y="152400"/>
            <a:ext cx="9601200" cy="556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609600" indent="-609600"/>
            <a:r>
              <a:rPr lang="en-US" altLang="en-US" sz="4000" dirty="0">
                <a:solidFill>
                  <a:srgbClr val="FAFD00"/>
                </a:solidFill>
              </a:rPr>
              <a:t>		Genetic estimates of </a:t>
            </a:r>
            <a:r>
              <a:rPr lang="en-US" altLang="en-US" sz="4000" dirty="0">
                <a:solidFill>
                  <a:schemeClr val="tx2"/>
                </a:solidFill>
              </a:rPr>
              <a:t>N</a:t>
            </a:r>
            <a:r>
              <a:rPr lang="en-US" altLang="en-US" sz="4000" baseline="-12000" dirty="0">
                <a:solidFill>
                  <a:schemeClr val="tx2"/>
                </a:solidFill>
              </a:rPr>
              <a:t>e:  </a:t>
            </a:r>
            <a:r>
              <a:rPr lang="en-US" altLang="en-US" sz="3600" dirty="0">
                <a:solidFill>
                  <a:schemeClr val="tx2"/>
                </a:solidFill>
              </a:rPr>
              <a:t>Summary</a:t>
            </a:r>
            <a:r>
              <a:rPr lang="en-US" altLang="en-US" sz="3600" dirty="0">
                <a:solidFill>
                  <a:srgbClr val="FC0128"/>
                </a:solidFill>
              </a:rPr>
              <a:t> </a:t>
            </a:r>
            <a:r>
              <a:rPr lang="en-US" altLang="en-US" sz="3600" dirty="0">
                <a:solidFill>
                  <a:schemeClr val="folHlink"/>
                </a:solidFill>
              </a:rPr>
              <a:t> </a:t>
            </a:r>
            <a:endParaRPr lang="en-US" altLang="en-US" sz="1200" dirty="0">
              <a:solidFill>
                <a:schemeClr val="folHlink"/>
              </a:solidFill>
            </a:endParaRPr>
          </a:p>
          <a:p>
            <a:pPr marL="609600" indent="-609600"/>
            <a:r>
              <a:rPr lang="en-US" altLang="en-US" sz="2800" dirty="0">
                <a:solidFill>
                  <a:schemeClr val="folHlink"/>
                </a:solidFill>
              </a:rPr>
              <a:t>     </a:t>
            </a:r>
          </a:p>
          <a:p>
            <a:pPr marL="609600" indent="-609600"/>
            <a:r>
              <a:rPr lang="en-US" altLang="en-US" sz="3200" b="0" dirty="0" smtClean="0">
                <a:solidFill>
                  <a:srgbClr val="66FFFF"/>
                </a:solidFill>
              </a:rPr>
              <a:t>Contemporary</a:t>
            </a:r>
            <a:endParaRPr lang="en-US" altLang="en-US" sz="3200" b="0" dirty="0"/>
          </a:p>
          <a:p>
            <a:pPr marL="609600" indent="-609600">
              <a:buFont typeface="Arial" charset="0"/>
              <a:buChar char="•"/>
            </a:pPr>
            <a:r>
              <a:rPr lang="en-US" altLang="en-US" sz="3200" b="0" dirty="0" smtClean="0"/>
              <a:t>precision </a:t>
            </a:r>
            <a:r>
              <a:rPr lang="en-US" altLang="en-US" sz="3200" b="0" dirty="0"/>
              <a:t>is limiting factor, </a:t>
            </a:r>
            <a:r>
              <a:rPr lang="en-US" altLang="en-US" sz="3200" b="0" dirty="0" err="1"/>
              <a:t>esp</a:t>
            </a:r>
            <a:r>
              <a:rPr lang="en-US" altLang="en-US" sz="3200" b="0" dirty="0"/>
              <a:t> for large </a:t>
            </a:r>
            <a:r>
              <a:rPr lang="en-US" altLang="en-US" sz="3200" b="0" dirty="0" smtClean="0"/>
              <a:t>N</a:t>
            </a:r>
          </a:p>
          <a:p>
            <a:pPr marL="609600" indent="-609600">
              <a:buFont typeface="Arial" charset="0"/>
              <a:buChar char="•"/>
            </a:pPr>
            <a:r>
              <a:rPr lang="en-US" altLang="en-US" sz="3200" b="0" dirty="0" smtClean="0"/>
              <a:t>sampling </a:t>
            </a:r>
            <a:r>
              <a:rPr lang="en-US" altLang="en-US" sz="3200" b="0" dirty="0"/>
              <a:t>issues </a:t>
            </a:r>
            <a:r>
              <a:rPr lang="en-US" altLang="en-US" sz="3200" b="0" dirty="0" smtClean="0"/>
              <a:t>important</a:t>
            </a:r>
          </a:p>
          <a:p>
            <a:pPr marL="609600" indent="-609600">
              <a:buFont typeface="Arial" charset="0"/>
              <a:buChar char="•"/>
            </a:pPr>
            <a:r>
              <a:rPr lang="en-US" altLang="en-US" sz="3200" b="0" dirty="0" smtClean="0"/>
              <a:t>numerous </a:t>
            </a:r>
            <a:r>
              <a:rPr lang="en-US" altLang="en-US" sz="3200" b="0" dirty="0"/>
              <a:t>simplifying assumptions, most not rigorously evaluated (</a:t>
            </a:r>
            <a:r>
              <a:rPr lang="en-US" altLang="en-US" sz="3200" b="0" dirty="0" err="1"/>
              <a:t>esp</a:t>
            </a:r>
            <a:r>
              <a:rPr lang="en-US" altLang="en-US" sz="3200" b="0" dirty="0"/>
              <a:t> for computationally intensive methods)</a:t>
            </a:r>
          </a:p>
          <a:p>
            <a:pPr marL="609600" indent="-609600"/>
            <a:r>
              <a:rPr lang="en-US" altLang="en-US" sz="3200" b="0" dirty="0" smtClean="0">
                <a:solidFill>
                  <a:srgbClr val="66FFFF"/>
                </a:solidFill>
              </a:rPr>
              <a:t>Long-term</a:t>
            </a:r>
            <a:endParaRPr lang="en-US" altLang="en-US" sz="3200" b="0" dirty="0"/>
          </a:p>
          <a:p>
            <a:pPr marL="609600" indent="-609600">
              <a:buFont typeface="Arial" pitchFamily="34" charset="0"/>
              <a:buChar char="•"/>
            </a:pPr>
            <a:r>
              <a:rPr lang="en-US" altLang="en-US" sz="3200" b="0" dirty="0" smtClean="0"/>
              <a:t>very </a:t>
            </a:r>
            <a:r>
              <a:rPr lang="en-US" altLang="en-US" sz="3200" b="0" dirty="0"/>
              <a:t>sensitive to assumptions (</a:t>
            </a:r>
            <a:r>
              <a:rPr lang="en-US" altLang="en-US" sz="3200" b="0" dirty="0" err="1"/>
              <a:t>esp</a:t>
            </a:r>
            <a:r>
              <a:rPr lang="en-US" altLang="en-US" sz="3200" b="0" dirty="0"/>
              <a:t> selection, </a:t>
            </a:r>
            <a:r>
              <a:rPr lang="en-US" altLang="en-US" sz="3200" b="0" dirty="0" smtClean="0"/>
              <a:t>mutation, migration)  </a:t>
            </a:r>
            <a:endParaRPr lang="en-US" altLang="en-US" sz="1800" b="0" dirty="0"/>
          </a:p>
        </p:txBody>
      </p:sp>
      <p:sp>
        <p:nvSpPr>
          <p:cNvPr id="65539" name="Line 2051"/>
          <p:cNvSpPr>
            <a:spLocks noChangeShapeType="1"/>
          </p:cNvSpPr>
          <p:nvPr/>
        </p:nvSpPr>
        <p:spPr bwMode="auto">
          <a:xfrm>
            <a:off x="533400" y="106045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66900" y="4648200"/>
            <a:ext cx="7010400" cy="138499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609600" indent="-609600"/>
            <a:r>
              <a:rPr lang="en-US" altLang="en-US" sz="2800" b="0" dirty="0">
                <a:solidFill>
                  <a:srgbClr val="002060"/>
                </a:solidFill>
              </a:rPr>
              <a:t>Both benefit from proliferation of number and types of markers, but this also introduces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048"/>
          <p:cNvGraphicFramePr>
            <a:graphicFrameLocks noChangeAspect="1"/>
          </p:cNvGraphicFramePr>
          <p:nvPr/>
        </p:nvGraphicFramePr>
        <p:xfrm>
          <a:off x="876300" y="0"/>
          <a:ext cx="8915400" cy="671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SPW 8.0 Graph" r:id="rId4" imgW="5317920" imgH="4185000" progId="SigmaPlotGraphicObject.10">
                  <p:embed/>
                </p:oleObj>
              </mc:Choice>
              <mc:Fallback>
                <p:oleObj name="SPW 8.0 Graph" r:id="rId4" imgW="5317920" imgH="4185000" progId="SigmaPlotGraphicObject.10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0"/>
                        <a:ext cx="8915400" cy="671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1693863" y="3438525"/>
            <a:ext cx="2603500" cy="0"/>
          </a:xfrm>
          <a:prstGeom prst="line">
            <a:avLst/>
          </a:prstGeom>
          <a:noFill/>
          <a:ln w="44450">
            <a:solidFill>
              <a:srgbClr val="FC0128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4305300" y="3438525"/>
            <a:ext cx="0" cy="2532063"/>
          </a:xfrm>
          <a:prstGeom prst="line">
            <a:avLst/>
          </a:prstGeom>
          <a:noFill/>
          <a:ln w="44450">
            <a:solidFill>
              <a:srgbClr val="FC0128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314700" y="228600"/>
            <a:ext cx="6629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chemeClr val="bg2"/>
                </a:solidFill>
              </a:rPr>
              <a:t>Effective population size determines the rate (or the equilibrium state) </a:t>
            </a:r>
          </a:p>
          <a:p>
            <a:r>
              <a:rPr lang="en-US" altLang="en-US" sz="2800">
                <a:solidFill>
                  <a:schemeClr val="bg2"/>
                </a:solidFill>
              </a:rPr>
              <a:t>of many evolutionary processes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267325" y="2876550"/>
            <a:ext cx="3062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FC0128"/>
                </a:solidFill>
              </a:rPr>
              <a:t>Rate = f(1/N</a:t>
            </a:r>
            <a:r>
              <a:rPr lang="en-US" altLang="en-US" sz="3600" baseline="-12000">
                <a:solidFill>
                  <a:srgbClr val="FC0128"/>
                </a:solidFill>
              </a:rPr>
              <a:t>e</a:t>
            </a:r>
            <a:r>
              <a:rPr lang="en-US" altLang="en-US" sz="3600">
                <a:solidFill>
                  <a:srgbClr val="FC0128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066800" y="228600"/>
            <a:ext cx="47037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4000">
                <a:solidFill>
                  <a:srgbClr val="FAFD00"/>
                </a:solidFill>
              </a:rPr>
              <a:t>Two special topics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47700" y="1600200"/>
            <a:ext cx="8721725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buSzPct val="100000"/>
            </a:pPr>
            <a:r>
              <a:rPr lang="en-US" altLang="en-US" sz="3600" b="0" dirty="0">
                <a:solidFill>
                  <a:srgbClr val="FFFFFF"/>
                </a:solidFill>
              </a:rPr>
              <a:t>Single-sample estimates with 	overlapping generations</a:t>
            </a:r>
          </a:p>
          <a:p>
            <a:pPr>
              <a:buSzPct val="100000"/>
            </a:pPr>
            <a:endParaRPr lang="en-US" altLang="en-US" sz="1800" b="0" dirty="0">
              <a:solidFill>
                <a:srgbClr val="FFFFFF"/>
              </a:solidFill>
            </a:endParaRPr>
          </a:p>
          <a:p>
            <a:pPr>
              <a:buSzPct val="100000"/>
            </a:pPr>
            <a:r>
              <a:rPr lang="en-US" altLang="en-US" sz="3600" b="0" dirty="0">
                <a:solidFill>
                  <a:srgbClr val="FFFFFF"/>
                </a:solidFill>
              </a:rPr>
              <a:t>LD in the age of genomics</a:t>
            </a:r>
          </a:p>
          <a:p>
            <a:pPr lvl="1">
              <a:buSzPct val="100000"/>
            </a:pPr>
            <a:endParaRPr lang="en-US" altLang="en-US" sz="3600" i="1" baseline="-12000" dirty="0">
              <a:solidFill>
                <a:srgbClr val="FFFFFF"/>
              </a:solidFill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533400" y="11430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68627"/>
            <a:ext cx="9525000" cy="230797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0" dirty="0" smtClean="0"/>
              <a:t>Modified temporal method for age-structured populations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0" dirty="0" smtClean="0"/>
              <a:t>Requires samples from consecutive cohorts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0" dirty="0" smtClean="0"/>
              <a:t>Requires detailed demographic data (~ Leslie matrix)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0" dirty="0" smtClean="0"/>
              <a:t>Produces </a:t>
            </a:r>
            <a:r>
              <a:rPr lang="en-US" altLang="en-US" sz="2800" b="0" dirty="0" smtClean="0"/>
              <a:t>robust estimates if assumptions met 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b="0" dirty="0"/>
              <a:t>	</a:t>
            </a:r>
            <a:r>
              <a:rPr lang="en-US" altLang="en-US" sz="2800" b="0" dirty="0" smtClean="0"/>
              <a:t>appropriate samples and data are available</a:t>
            </a: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1218738" y="228600"/>
            <a:ext cx="6004850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FAFD00"/>
                </a:solidFill>
              </a:rPr>
              <a:t>Jorde</a:t>
            </a:r>
            <a:r>
              <a:rPr lang="en-US" altLang="en-US" sz="3600" dirty="0">
                <a:solidFill>
                  <a:srgbClr val="FAFD00"/>
                </a:solidFill>
              </a:rPr>
              <a:t> &amp; Ryman 1995, 1996</a:t>
            </a:r>
          </a:p>
        </p:txBody>
      </p:sp>
      <p:sp>
        <p:nvSpPr>
          <p:cNvPr id="63492" name="Line 7"/>
          <p:cNvSpPr>
            <a:spLocks noChangeShapeType="1"/>
          </p:cNvSpPr>
          <p:nvPr/>
        </p:nvSpPr>
        <p:spPr bwMode="auto">
          <a:xfrm>
            <a:off x="457200" y="9144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5300" y="4092827"/>
            <a:ext cx="9525000" cy="230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0" kern="0" dirty="0" smtClean="0"/>
              <a:t>Evaluated bias in standard temporal method for age-structured populations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0" kern="0" dirty="0" smtClean="0"/>
              <a:t>Bias depends on species’ life history and exp. Design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0" kern="0" dirty="0" smtClean="0"/>
              <a:t>Bias is smaller when many generations separate samples</a:t>
            </a:r>
            <a:endParaRPr lang="en-US" altLang="en-US" sz="2800" b="0" kern="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48349" y="3352800"/>
            <a:ext cx="5021825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3600" dirty="0" err="1" smtClean="0">
                <a:solidFill>
                  <a:srgbClr val="FAFD00"/>
                </a:solidFill>
              </a:rPr>
              <a:t>Waples</a:t>
            </a:r>
            <a:r>
              <a:rPr lang="en-US" altLang="en-US" sz="3600" dirty="0" smtClean="0">
                <a:solidFill>
                  <a:srgbClr val="FAFD00"/>
                </a:solidFill>
              </a:rPr>
              <a:t> &amp; Yokota 2007</a:t>
            </a:r>
            <a:endParaRPr lang="en-US" altLang="en-US" sz="3600" dirty="0">
              <a:solidFill>
                <a:srgbClr val="FAFD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95300" y="40386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066800" y="228600"/>
            <a:ext cx="73056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4000">
                <a:solidFill>
                  <a:srgbClr val="FFFF00"/>
                </a:solidFill>
              </a:rPr>
              <a:t>Single-sample estimates </a:t>
            </a:r>
          </a:p>
          <a:p>
            <a:pPr algn="ctr"/>
            <a:r>
              <a:rPr lang="en-US" altLang="en-US" sz="4000">
                <a:solidFill>
                  <a:srgbClr val="FFFF00"/>
                </a:solidFill>
              </a:rPr>
              <a:t>with overlapping generations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47700" y="2133600"/>
            <a:ext cx="8721725" cy="3990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buSzPct val="100000"/>
              <a:defRPr/>
            </a:pPr>
            <a:r>
              <a:rPr lang="en-US" altLang="en-US" sz="3200" b="0" dirty="0"/>
              <a:t>What is the relationship between </a:t>
            </a:r>
            <a:r>
              <a:rPr lang="en-US" altLang="en-US" sz="3200" b="0" i="1" dirty="0"/>
              <a:t>N</a:t>
            </a:r>
            <a:r>
              <a:rPr lang="en-US" altLang="en-US" sz="3200" b="0" i="1" baseline="-12000" dirty="0"/>
              <a:t>e</a:t>
            </a:r>
            <a:r>
              <a:rPr lang="en-US" altLang="en-US" sz="3200" b="0" dirty="0"/>
              <a:t> (per generation) and </a:t>
            </a:r>
            <a:r>
              <a:rPr lang="en-US" altLang="en-US" sz="3200" b="0" i="1" dirty="0" err="1"/>
              <a:t>N</a:t>
            </a:r>
            <a:r>
              <a:rPr lang="en-US" altLang="en-US" sz="3200" b="0" i="1" baseline="-12000" dirty="0" err="1"/>
              <a:t>b</a:t>
            </a:r>
            <a:r>
              <a:rPr lang="en-US" altLang="en-US" sz="3200" b="0" dirty="0"/>
              <a:t> (per year or breeding cycle) in </a:t>
            </a:r>
            <a:r>
              <a:rPr lang="en-US" altLang="en-US" sz="3200" b="0" dirty="0" err="1"/>
              <a:t>iteroparous</a:t>
            </a:r>
            <a:r>
              <a:rPr lang="en-US" altLang="en-US" sz="3200" b="0" dirty="0"/>
              <a:t> species? </a:t>
            </a:r>
            <a:r>
              <a:rPr lang="en-US" altLang="en-US" sz="2800" b="0" dirty="0"/>
              <a:t>(</a:t>
            </a:r>
            <a:r>
              <a:rPr lang="en-US" altLang="en-US" sz="2800" b="0" dirty="0" err="1">
                <a:solidFill>
                  <a:srgbClr val="8CFBF9"/>
                </a:solidFill>
              </a:rPr>
              <a:t>Waples</a:t>
            </a:r>
            <a:r>
              <a:rPr lang="en-US" altLang="en-US" sz="2800" b="0" dirty="0">
                <a:solidFill>
                  <a:srgbClr val="8CFBF9"/>
                </a:solidFill>
              </a:rPr>
              <a:t> et al. 2013</a:t>
            </a:r>
            <a:r>
              <a:rPr lang="en-US" altLang="en-US" sz="2800" b="0" dirty="0"/>
              <a:t>)</a:t>
            </a:r>
            <a:endParaRPr lang="en-US" altLang="en-US" sz="3200" b="0" dirty="0"/>
          </a:p>
          <a:p>
            <a:pPr>
              <a:buSzPct val="100000"/>
              <a:defRPr/>
            </a:pPr>
            <a:endParaRPr lang="en-US" altLang="en-US" sz="3600" b="0" dirty="0"/>
          </a:p>
          <a:p>
            <a:pPr defTabSz="457200"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altLang="en-US" sz="3200" b="0" dirty="0"/>
              <a:t>What do single-sample genetic methods estimate when generations overlap:</a:t>
            </a:r>
          </a:p>
          <a:p>
            <a:pPr defTabSz="457200" eaLnBrk="1" hangingPunct="1">
              <a:lnSpc>
                <a:spcPct val="9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altLang="en-US" sz="1100" b="0" dirty="0"/>
              <a:t>          </a:t>
            </a:r>
          </a:p>
          <a:p>
            <a:pPr marL="741363" lvl="1" indent="-284163" defTabSz="4572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altLang="en-US" sz="3200" b="0" i="1" dirty="0"/>
              <a:t>N</a:t>
            </a:r>
            <a:r>
              <a:rPr lang="en-US" altLang="en-US" sz="3200" b="0" i="1" baseline="-12000" dirty="0"/>
              <a:t>e</a:t>
            </a:r>
            <a:r>
              <a:rPr lang="en-US" altLang="en-US" sz="3200" b="0" dirty="0"/>
              <a:t>? </a:t>
            </a:r>
            <a:r>
              <a:rPr lang="en-US" altLang="en-US" sz="3200" b="0" i="1" dirty="0" err="1"/>
              <a:t>N</a:t>
            </a:r>
            <a:r>
              <a:rPr lang="en-US" altLang="en-US" sz="3200" b="0" i="1" baseline="-12000" dirty="0" err="1"/>
              <a:t>b</a:t>
            </a:r>
            <a:r>
              <a:rPr lang="en-US" altLang="en-US" sz="3200" b="0" dirty="0"/>
              <a:t>?  Something else?</a:t>
            </a:r>
          </a:p>
          <a:p>
            <a:pPr marL="3941763" lvl="8" indent="-284163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altLang="en-US" sz="2800" b="0" dirty="0"/>
              <a:t>          </a:t>
            </a:r>
            <a:r>
              <a:rPr lang="en-US" altLang="en-US" sz="2800" b="0" dirty="0" smtClean="0"/>
              <a:t>(</a:t>
            </a:r>
            <a:r>
              <a:rPr lang="en-US" altLang="en-US" sz="2800" b="0" dirty="0" err="1">
                <a:solidFill>
                  <a:srgbClr val="8CFBF9"/>
                </a:solidFill>
              </a:rPr>
              <a:t>Waples</a:t>
            </a:r>
            <a:r>
              <a:rPr lang="en-US" altLang="en-US" sz="2800" b="0" dirty="0">
                <a:solidFill>
                  <a:srgbClr val="8CFBF9"/>
                </a:solidFill>
              </a:rPr>
              <a:t> et al. </a:t>
            </a:r>
            <a:r>
              <a:rPr lang="en-US" altLang="en-US" sz="2800" b="0" dirty="0" smtClean="0">
                <a:solidFill>
                  <a:srgbClr val="8CFBF9"/>
                </a:solidFill>
              </a:rPr>
              <a:t>2014</a:t>
            </a:r>
            <a:r>
              <a:rPr lang="en-US" altLang="en-US" sz="2800" b="0" dirty="0" smtClean="0"/>
              <a:t>)</a:t>
            </a:r>
            <a:endParaRPr lang="en-US" altLang="en-US" sz="2800" b="0" i="1" baseline="-12000" dirty="0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533400" y="18288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266700" y="9906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SzPct val="100000"/>
            </a:pPr>
            <a:r>
              <a:rPr lang="en-US" altLang="en-US" sz="3200">
                <a:solidFill>
                  <a:srgbClr val="FFFFFF"/>
                </a:solidFill>
              </a:rPr>
              <a:t>Collaborators:</a:t>
            </a: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429000"/>
            <a:ext cx="1981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86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609600"/>
            <a:ext cx="19192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86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2014538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8614" name="Rectangle 8"/>
          <p:cNvSpPr>
            <a:spLocks noChangeArrowheads="1"/>
          </p:cNvSpPr>
          <p:nvPr/>
        </p:nvSpPr>
        <p:spPr bwMode="auto">
          <a:xfrm>
            <a:off x="904862" y="4495800"/>
            <a:ext cx="1541489" cy="16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 b="0" dirty="0">
                <a:solidFill>
                  <a:srgbClr val="66FFFF"/>
                </a:solidFill>
              </a:rPr>
              <a:t>Tiago </a:t>
            </a:r>
            <a:r>
              <a:rPr lang="en-US" altLang="en-US" sz="2000" b="0" dirty="0" err="1">
                <a:solidFill>
                  <a:srgbClr val="66FFFF"/>
                </a:solidFill>
              </a:rPr>
              <a:t>Antao</a:t>
            </a:r>
            <a:endParaRPr lang="en-US" altLang="en-US" sz="2000" b="0" dirty="0">
              <a:solidFill>
                <a:srgbClr val="66FFFF"/>
              </a:solidFill>
            </a:endParaRPr>
          </a:p>
          <a:p>
            <a:pPr algn="ctr"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 b="0" dirty="0" smtClean="0">
                <a:solidFill>
                  <a:srgbClr val="66FFFF"/>
                </a:solidFill>
              </a:rPr>
              <a:t>Cambridge</a:t>
            </a:r>
          </a:p>
          <a:p>
            <a:pPr algn="ctr"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 b="0" dirty="0" smtClean="0">
                <a:solidFill>
                  <a:srgbClr val="66FFFF"/>
                </a:solidFill>
              </a:rPr>
              <a:t>Oxford</a:t>
            </a:r>
          </a:p>
          <a:p>
            <a:pPr algn="ctr"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 b="0" dirty="0" smtClean="0">
                <a:solidFill>
                  <a:srgbClr val="66FFFF"/>
                </a:solidFill>
              </a:rPr>
              <a:t>Liverpool</a:t>
            </a:r>
          </a:p>
          <a:p>
            <a:pPr algn="ctr"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 b="0" dirty="0" smtClean="0">
                <a:solidFill>
                  <a:srgbClr val="66FFFF"/>
                </a:solidFill>
              </a:rPr>
              <a:t>Missoula</a:t>
            </a:r>
            <a:endParaRPr lang="en-US" altLang="en-US" sz="2000" b="0" dirty="0">
              <a:solidFill>
                <a:srgbClr val="66FFFF"/>
              </a:solidFill>
            </a:endParaRPr>
          </a:p>
        </p:txBody>
      </p:sp>
      <p:sp>
        <p:nvSpPr>
          <p:cNvPr id="68615" name="Rectangle 9"/>
          <p:cNvSpPr>
            <a:spLocks noChangeArrowheads="1"/>
          </p:cNvSpPr>
          <p:nvPr/>
        </p:nvSpPr>
        <p:spPr bwMode="auto">
          <a:xfrm>
            <a:off x="3619500" y="2895600"/>
            <a:ext cx="18748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 b="0">
                <a:solidFill>
                  <a:srgbClr val="66FFFF"/>
                </a:solidFill>
              </a:rPr>
              <a:t>Gordon Luikart</a:t>
            </a:r>
          </a:p>
          <a:p>
            <a:pPr algn="ctr"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 b="0">
                <a:solidFill>
                  <a:srgbClr val="66FFFF"/>
                </a:solidFill>
              </a:rPr>
              <a:t>U. Montana</a:t>
            </a:r>
          </a:p>
        </p:txBody>
      </p:sp>
      <p:sp>
        <p:nvSpPr>
          <p:cNvPr id="68616" name="Rectangle 10"/>
          <p:cNvSpPr>
            <a:spLocks noChangeArrowheads="1"/>
          </p:cNvSpPr>
          <p:nvPr/>
        </p:nvSpPr>
        <p:spPr bwMode="auto">
          <a:xfrm>
            <a:off x="5280025" y="5791200"/>
            <a:ext cx="22479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 b="0">
                <a:solidFill>
                  <a:srgbClr val="66FFFF"/>
                </a:solidFill>
              </a:rPr>
              <a:t>David Tallmon</a:t>
            </a:r>
          </a:p>
          <a:p>
            <a:pPr algn="ctr"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000" b="0">
                <a:solidFill>
                  <a:srgbClr val="66FFFF"/>
                </a:solidFill>
              </a:rPr>
              <a:t>U. Alaska, Juneau</a:t>
            </a:r>
          </a:p>
        </p:txBody>
      </p:sp>
      <p:pic>
        <p:nvPicPr>
          <p:cNvPr id="11" name="Picture 4" descr="https://encrypted-tbn0.gstatic.com/images?q=tbn:ANd9GcRzKhdkg9GGCYtyOtcT_JePGIQyaXCoXQRNRF2KKeyAYuTh7kV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723900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2" name="Rectangle 1"/>
          <p:cNvSpPr>
            <a:spLocks noChangeArrowheads="1"/>
          </p:cNvSpPr>
          <p:nvPr/>
        </p:nvSpPr>
        <p:spPr bwMode="auto">
          <a:xfrm>
            <a:off x="7970838" y="2462213"/>
            <a:ext cx="189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Rectangle 8"/>
          <p:cNvSpPr>
            <a:spLocks noChangeArrowheads="1"/>
          </p:cNvSpPr>
          <p:nvPr/>
        </p:nvSpPr>
        <p:spPr bwMode="auto">
          <a:xfrm>
            <a:off x="8020050" y="3276600"/>
            <a:ext cx="18478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66FFFF"/>
                </a:solidFill>
              </a:rPr>
              <a:t>Jim Faulkner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66FFFF"/>
                </a:solidFill>
              </a:rPr>
              <a:t>NOAA, Seattle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H="1">
            <a:off x="952500" y="5027613"/>
            <a:ext cx="1371600" cy="1587"/>
          </a:xfrm>
          <a:prstGeom prst="line">
            <a:avLst/>
          </a:prstGeom>
          <a:noFill/>
          <a:ln w="1905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H="1">
            <a:off x="1272540" y="5332413"/>
            <a:ext cx="822960" cy="1587"/>
          </a:xfrm>
          <a:prstGeom prst="line">
            <a:avLst/>
          </a:prstGeom>
          <a:noFill/>
          <a:ln w="1905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H="1">
            <a:off x="1104900" y="5637213"/>
            <a:ext cx="1096949" cy="1587"/>
          </a:xfrm>
          <a:prstGeom prst="line">
            <a:avLst/>
          </a:prstGeom>
          <a:noFill/>
          <a:ln w="1905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2382838" y="2803525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1601788" y="76200"/>
            <a:ext cx="65595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AFD00"/>
                </a:solidFill>
              </a:rPr>
              <a:t>Why care about </a:t>
            </a:r>
            <a:r>
              <a:rPr lang="en-US" sz="4400" i="1">
                <a:solidFill>
                  <a:srgbClr val="FAFD00"/>
                </a:solidFill>
              </a:rPr>
              <a:t>N</a:t>
            </a:r>
            <a:r>
              <a:rPr lang="en-US" sz="4400" i="1" baseline="-12000">
                <a:solidFill>
                  <a:srgbClr val="FAFD00"/>
                </a:solidFill>
              </a:rPr>
              <a:t>b </a:t>
            </a:r>
            <a:r>
              <a:rPr lang="en-US" sz="4400" i="1">
                <a:solidFill>
                  <a:srgbClr val="FAFD00"/>
                </a:solidFill>
              </a:rPr>
              <a:t>/ N</a:t>
            </a:r>
            <a:r>
              <a:rPr lang="en-US" sz="4400" i="1" baseline="-12000">
                <a:solidFill>
                  <a:srgbClr val="FAFD00"/>
                </a:solidFill>
              </a:rPr>
              <a:t>e</a:t>
            </a:r>
            <a:r>
              <a:rPr lang="en-US" sz="4400">
                <a:solidFill>
                  <a:srgbClr val="FAFD00"/>
                </a:solidFill>
              </a:rPr>
              <a:t>?</a:t>
            </a: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514350" y="1252538"/>
            <a:ext cx="922972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1">
                <a:solidFill>
                  <a:srgbClr val="FFFFFF"/>
                </a:solidFill>
              </a:rPr>
              <a:t>N</a:t>
            </a:r>
            <a:r>
              <a:rPr lang="en-US" sz="2800" i="1" baseline="-12000">
                <a:solidFill>
                  <a:srgbClr val="FFFFFF"/>
                </a:solidFill>
              </a:rPr>
              <a:t>b</a:t>
            </a:r>
            <a:r>
              <a:rPr lang="en-US" sz="2800">
                <a:solidFill>
                  <a:srgbClr val="FFFFFF"/>
                </a:solidFill>
              </a:rPr>
              <a:t> is easier to estimate in iteroparous species, so lots of estimates are accumulating in the literature</a:t>
            </a:r>
          </a:p>
          <a:p>
            <a:pPr marL="1200150" lvl="1" indent="-45720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FFFFFF"/>
                </a:solidFill>
              </a:rPr>
              <a:t>Parentage analysis</a:t>
            </a:r>
          </a:p>
          <a:p>
            <a:pPr marL="1200150" lvl="1" indent="-45720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FFFFFF"/>
                </a:solidFill>
              </a:rPr>
              <a:t>Single-sample genetic methods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 flipH="1">
            <a:off x="449263" y="1100138"/>
            <a:ext cx="8474075" cy="1587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662" name="Picture 7" descr="P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124200"/>
            <a:ext cx="5829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7700" y="3491805"/>
            <a:ext cx="3657601" cy="138499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800" b="0" dirty="0" smtClean="0">
                <a:solidFill>
                  <a:srgbClr val="002060"/>
                </a:solidFill>
              </a:rPr>
              <a:t>Many/most of these estimates apply more </a:t>
            </a:r>
          </a:p>
          <a:p>
            <a:pPr algn="ctr"/>
            <a:r>
              <a:rPr lang="en-US" altLang="en-US" sz="2800" b="0" dirty="0" smtClean="0">
                <a:solidFill>
                  <a:srgbClr val="002060"/>
                </a:solidFill>
              </a:rPr>
              <a:t>to </a:t>
            </a:r>
            <a:r>
              <a:rPr lang="en-US" altLang="en-US" sz="2800" b="0" dirty="0" err="1" smtClean="0">
                <a:solidFill>
                  <a:srgbClr val="002060"/>
                </a:solidFill>
              </a:rPr>
              <a:t>Nb</a:t>
            </a:r>
            <a:r>
              <a:rPr lang="en-US" altLang="en-US" sz="2800" b="0" dirty="0" smtClean="0">
                <a:solidFill>
                  <a:srgbClr val="002060"/>
                </a:solidFill>
              </a:rPr>
              <a:t> than to Ne</a:t>
            </a:r>
            <a:endParaRPr lang="en-US" altLang="en-US" sz="28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419100" y="228600"/>
            <a:ext cx="9448800" cy="1074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buSzPct val="100000"/>
              <a:defRPr/>
            </a:pPr>
            <a:r>
              <a:rPr lang="en-US" alt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the </a:t>
            </a:r>
            <a:r>
              <a:rPr lang="en-US" altLang="en-US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altLang="en-US" sz="3200" i="1" baseline="-1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en-US" altLang="en-US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altLang="en-US" sz="3200" i="1" baseline="-1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alt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ratio in </a:t>
            </a:r>
            <a:r>
              <a:rPr lang="en-US" alt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iteroparous</a:t>
            </a:r>
            <a:r>
              <a:rPr lang="en-US" alt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species?</a:t>
            </a:r>
          </a:p>
          <a:p>
            <a:pPr>
              <a:buSzPct val="100000"/>
              <a:defRPr/>
            </a:pPr>
            <a:r>
              <a:rPr lang="en-US" alt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does it depend on the species’ life history?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95300" y="1752600"/>
            <a:ext cx="97917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buSzPct val="100000"/>
              <a:tabLst>
                <a:tab pos="273050" algn="l"/>
              </a:tabLst>
            </a:pPr>
            <a:r>
              <a:rPr lang="en-US" altLang="en-US" sz="3200">
                <a:solidFill>
                  <a:srgbClr val="8CFBF9"/>
                </a:solidFill>
              </a:rPr>
              <a:t>What was known:</a:t>
            </a:r>
          </a:p>
          <a:p>
            <a:pPr>
              <a:buSzPct val="100000"/>
              <a:tabLst>
                <a:tab pos="273050" algn="l"/>
              </a:tabLst>
            </a:pPr>
            <a:r>
              <a:rPr lang="en-US" altLang="en-US" sz="3200"/>
              <a:t>	Discrete generations:			</a:t>
            </a:r>
            <a:r>
              <a:rPr lang="en-US" sz="3200" i="1"/>
              <a:t>N</a:t>
            </a:r>
            <a:r>
              <a:rPr lang="en-US" sz="3200" i="1" baseline="-12000"/>
              <a:t>e</a:t>
            </a:r>
            <a:r>
              <a:rPr lang="en-US" sz="3200"/>
              <a:t> = </a:t>
            </a:r>
            <a:r>
              <a:rPr lang="en-US" sz="3200" i="1"/>
              <a:t>N</a:t>
            </a:r>
            <a:r>
              <a:rPr lang="en-US" sz="3200" i="1" baseline="-12000"/>
              <a:t>b</a:t>
            </a:r>
            <a:r>
              <a:rPr lang="en-US" sz="3200"/>
              <a:t> </a:t>
            </a:r>
          </a:p>
          <a:p>
            <a:pPr>
              <a:buSzPct val="100000"/>
              <a:tabLst>
                <a:tab pos="273050" algn="l"/>
              </a:tabLst>
            </a:pPr>
            <a:r>
              <a:rPr lang="en-US" sz="3200"/>
              <a:t>	Pacific salmon / annual 		</a:t>
            </a:r>
            <a:r>
              <a:rPr lang="en-US" sz="3200" i="1"/>
              <a:t> N</a:t>
            </a:r>
            <a:r>
              <a:rPr lang="en-US" sz="3200" i="1" baseline="-12000"/>
              <a:t>e</a:t>
            </a:r>
            <a:r>
              <a:rPr lang="en-US" sz="3200"/>
              <a:t> </a:t>
            </a:r>
            <a:r>
              <a:rPr lang="en-US" altLang="en-US" sz="3200" b="0">
                <a:solidFill>
                  <a:srgbClr val="FFFFFF"/>
                </a:solidFill>
              </a:rPr>
              <a:t>≈</a:t>
            </a:r>
            <a:r>
              <a:rPr lang="en-US" sz="3200"/>
              <a:t> </a:t>
            </a:r>
            <a:r>
              <a:rPr lang="en-US" sz="3200" i="1"/>
              <a:t>gN</a:t>
            </a:r>
            <a:r>
              <a:rPr lang="en-US" sz="3200" i="1" baseline="-12000"/>
              <a:t>b</a:t>
            </a:r>
            <a:r>
              <a:rPr lang="en-US" sz="3200"/>
              <a:t> </a:t>
            </a:r>
          </a:p>
          <a:p>
            <a:pPr>
              <a:buSzPct val="100000"/>
              <a:tabLst>
                <a:tab pos="273050" algn="l"/>
              </a:tabLst>
            </a:pPr>
            <a:r>
              <a:rPr lang="en-US" sz="3200"/>
              <a:t>		plants w/seedbanks	</a:t>
            </a:r>
          </a:p>
          <a:p>
            <a:pPr>
              <a:buSzPct val="100000"/>
              <a:tabLst>
                <a:tab pos="273050" algn="l"/>
              </a:tabLst>
            </a:pPr>
            <a:endParaRPr lang="en-US" sz="3200"/>
          </a:p>
          <a:p>
            <a:pPr>
              <a:buSzPct val="100000"/>
              <a:tabLst>
                <a:tab pos="273050" algn="l"/>
              </a:tabLst>
            </a:pPr>
            <a:r>
              <a:rPr lang="en-US" altLang="en-US" sz="3200">
                <a:solidFill>
                  <a:srgbClr val="8CFBF9"/>
                </a:solidFill>
              </a:rPr>
              <a:t>What was suspected:</a:t>
            </a:r>
          </a:p>
          <a:p>
            <a:pPr>
              <a:buSzPct val="100000"/>
              <a:tabLst>
                <a:tab pos="273050" algn="l"/>
              </a:tabLst>
            </a:pPr>
            <a:r>
              <a:rPr lang="en-US" altLang="en-US" sz="3200"/>
              <a:t>	Overlapping generations:		</a:t>
            </a:r>
            <a:r>
              <a:rPr lang="en-US" sz="3200" i="1"/>
              <a:t>N</a:t>
            </a:r>
            <a:r>
              <a:rPr lang="en-US" sz="3200" i="1" baseline="-12000"/>
              <a:t>b </a:t>
            </a:r>
            <a:r>
              <a:rPr lang="en-US" sz="3200" i="1"/>
              <a:t> &lt; N</a:t>
            </a:r>
            <a:r>
              <a:rPr lang="en-US" sz="3200" i="1" baseline="-12000"/>
              <a:t>e</a:t>
            </a:r>
            <a:r>
              <a:rPr lang="en-US" sz="3200"/>
              <a:t> &lt; </a:t>
            </a:r>
            <a:r>
              <a:rPr lang="en-US" sz="3200" i="1"/>
              <a:t>gN</a:t>
            </a:r>
            <a:r>
              <a:rPr lang="en-US" sz="3200" i="1" baseline="-12000"/>
              <a:t>b</a:t>
            </a:r>
            <a:r>
              <a:rPr lang="en-US" sz="3200"/>
              <a:t> </a:t>
            </a:r>
          </a:p>
          <a:p>
            <a:pPr>
              <a:buSzPct val="100000"/>
              <a:tabLst>
                <a:tab pos="273050" algn="l"/>
              </a:tabLst>
            </a:pPr>
            <a:r>
              <a:rPr lang="en-US" sz="3200"/>
              <a:t>	</a:t>
            </a:r>
          </a:p>
          <a:p>
            <a:pPr>
              <a:buSzPct val="100000"/>
              <a:tabLst>
                <a:tab pos="273050" algn="l"/>
              </a:tabLst>
            </a:pPr>
            <a:endParaRPr lang="en-US" altLang="en-US" sz="3200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533400" y="13716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571500" y="-152400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</a:pPr>
            <a:endParaRPr lang="en-US" sz="1800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571500" y="-152400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</a:pPr>
            <a:endParaRPr lang="en-US" sz="1800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697467" y="2209800"/>
            <a:ext cx="4104306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dirty="0">
                <a:solidFill>
                  <a:srgbClr val="FFFFFF"/>
                </a:solidFill>
                <a:latin typeface="Arial" pitchFamily="34" charset="0"/>
              </a:rPr>
              <a:t>Overlapping generations</a:t>
            </a:r>
          </a:p>
          <a:p>
            <a:pPr algn="ctr"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dirty="0">
                <a:solidFill>
                  <a:srgbClr val="71EBFF"/>
                </a:solidFill>
                <a:latin typeface="Arial" pitchFamily="34" charset="0"/>
              </a:rPr>
              <a:t>Hill (1972, 1979)</a:t>
            </a:r>
          </a:p>
          <a:p>
            <a:pPr algn="ctr"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571501" y="-3370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</a:pPr>
            <a:endParaRPr lang="en-US" sz="1800" b="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2051" name="Object 10"/>
          <p:cNvGraphicFramePr>
            <a:graphicFrameLocks noChangeAspect="1"/>
          </p:cNvGraphicFramePr>
          <p:nvPr>
            <p:extLst/>
          </p:nvPr>
        </p:nvGraphicFramePr>
        <p:xfrm>
          <a:off x="5448300" y="152401"/>
          <a:ext cx="3276600" cy="190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Equation" r:id="rId4" imgW="1091726" imgH="571252" progId="Equation.3">
                  <p:embed/>
                </p:oleObj>
              </mc:Choice>
              <mc:Fallback>
                <p:oleObj name="Equation" r:id="rId4" imgW="1091726" imgH="571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152401"/>
                        <a:ext cx="3276600" cy="1902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5037138" y="2209801"/>
            <a:ext cx="422116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dirty="0">
                <a:solidFill>
                  <a:srgbClr val="FFFFFF"/>
                </a:solidFill>
                <a:latin typeface="Arial" pitchFamily="34" charset="0"/>
              </a:rPr>
              <a:t>Discrete generations</a:t>
            </a:r>
          </a:p>
          <a:p>
            <a:pPr algn="ctr"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dirty="0">
                <a:solidFill>
                  <a:srgbClr val="FFFFFF"/>
                </a:solidFill>
                <a:latin typeface="Arial" pitchFamily="34" charset="0"/>
              </a:rPr>
              <a:t>inbreeding effective size</a:t>
            </a:r>
          </a:p>
          <a:p>
            <a:pPr algn="ctr"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0" dirty="0">
                <a:solidFill>
                  <a:srgbClr val="71EBFF"/>
                </a:solidFill>
                <a:latin typeface="Arial" pitchFamily="34" charset="0"/>
              </a:rPr>
              <a:t>Crow &amp; </a:t>
            </a:r>
            <a:r>
              <a:rPr lang="en-US" sz="2800" b="0" dirty="0" err="1">
                <a:solidFill>
                  <a:srgbClr val="71EBFF"/>
                </a:solidFill>
                <a:latin typeface="Arial" pitchFamily="34" charset="0"/>
              </a:rPr>
              <a:t>Denniston</a:t>
            </a:r>
            <a:r>
              <a:rPr lang="en-US" sz="2800" b="0" dirty="0">
                <a:solidFill>
                  <a:srgbClr val="71EBFF"/>
                </a:solidFill>
                <a:latin typeface="Arial" pitchFamily="34" charset="0"/>
              </a:rPr>
              <a:t> (1988)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181101" y="3911600"/>
            <a:ext cx="818991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defTabSz="457200" eaLnBrk="1" hangingPunct="1">
              <a:buSzPct val="100000"/>
            </a:pPr>
            <a:r>
              <a:rPr lang="en-US" sz="2800" b="0" i="1" dirty="0">
                <a:solidFill>
                  <a:srgbClr val="FFFFFF"/>
                </a:solidFill>
              </a:rPr>
              <a:t>k</a:t>
            </a:r>
            <a:r>
              <a:rPr lang="en-US" sz="2800" b="0" dirty="0">
                <a:solidFill>
                  <a:srgbClr val="FFFFFF"/>
                </a:solidFill>
              </a:rPr>
              <a:t> = mean number of offspring per parent</a:t>
            </a:r>
          </a:p>
          <a:p>
            <a:pPr defTabSz="457200" eaLnBrk="1" hangingPunct="1">
              <a:buSzPct val="100000"/>
            </a:pPr>
            <a:r>
              <a:rPr lang="en-US" sz="2800" b="0" i="1" dirty="0" err="1">
                <a:solidFill>
                  <a:srgbClr val="FFFFFF"/>
                </a:solidFill>
              </a:rPr>
              <a:t>V</a:t>
            </a:r>
            <a:r>
              <a:rPr lang="en-US" sz="2800" b="0" i="1" baseline="-33000" dirty="0" err="1">
                <a:solidFill>
                  <a:srgbClr val="FFFFFF"/>
                </a:solidFill>
              </a:rPr>
              <a:t>k</a:t>
            </a:r>
            <a:r>
              <a:rPr lang="en-US" sz="2800" b="0" dirty="0">
                <a:solidFill>
                  <a:srgbClr val="FFFFFF"/>
                </a:solidFill>
              </a:rPr>
              <a:t> = variance in </a:t>
            </a:r>
            <a:r>
              <a:rPr lang="en-US" sz="2800" b="0" i="1" dirty="0">
                <a:solidFill>
                  <a:srgbClr val="FFFFFF"/>
                </a:solidFill>
              </a:rPr>
              <a:t>k</a:t>
            </a:r>
            <a:r>
              <a:rPr lang="en-US" sz="2800" b="0" dirty="0">
                <a:solidFill>
                  <a:srgbClr val="FFFFFF"/>
                </a:solidFill>
              </a:rPr>
              <a:t> within one time period</a:t>
            </a:r>
          </a:p>
          <a:p>
            <a:pPr defTabSz="457200" eaLnBrk="1" hangingPunct="1">
              <a:buSzPct val="100000"/>
            </a:pPr>
            <a:r>
              <a:rPr lang="en-US" sz="2800" b="0" i="1" dirty="0">
                <a:solidFill>
                  <a:srgbClr val="FFFFFF"/>
                </a:solidFill>
              </a:rPr>
              <a:t>V*</a:t>
            </a:r>
            <a:r>
              <a:rPr lang="en-US" sz="2800" b="0" i="1" baseline="-33000" dirty="0">
                <a:solidFill>
                  <a:srgbClr val="FFFFFF"/>
                </a:solidFill>
              </a:rPr>
              <a:t>k</a:t>
            </a:r>
            <a:r>
              <a:rPr lang="en-US" sz="2800" b="0" dirty="0">
                <a:solidFill>
                  <a:srgbClr val="FFFFFF"/>
                </a:solidFill>
              </a:rPr>
              <a:t> = lifetime variance in </a:t>
            </a:r>
            <a:r>
              <a:rPr lang="en-US" sz="2800" b="0" i="1" dirty="0">
                <a:solidFill>
                  <a:srgbClr val="FFFFFF"/>
                </a:solidFill>
              </a:rPr>
              <a:t>k</a:t>
            </a:r>
          </a:p>
          <a:p>
            <a:pPr defTabSz="457200" eaLnBrk="1" hangingPunct="1">
              <a:buSzPct val="100000"/>
            </a:pPr>
            <a:r>
              <a:rPr lang="en-US" sz="2800" b="0" i="1" dirty="0">
                <a:solidFill>
                  <a:srgbClr val="FFFFFF"/>
                </a:solidFill>
              </a:rPr>
              <a:t>N</a:t>
            </a:r>
            <a:r>
              <a:rPr lang="en-US" sz="2800" b="0" i="1" baseline="-12000" dirty="0">
                <a:solidFill>
                  <a:srgbClr val="FFFFFF"/>
                </a:solidFill>
              </a:rPr>
              <a:t>1</a:t>
            </a:r>
            <a:r>
              <a:rPr lang="en-US" sz="2800" b="0" i="1" dirty="0">
                <a:solidFill>
                  <a:srgbClr val="FFFFFF"/>
                </a:solidFill>
              </a:rPr>
              <a:t> = </a:t>
            </a:r>
            <a:r>
              <a:rPr lang="en-US" sz="2800" b="0" dirty="0">
                <a:solidFill>
                  <a:srgbClr val="FFFFFF"/>
                </a:solidFill>
              </a:rPr>
              <a:t>number of offspring produced per time period</a:t>
            </a:r>
          </a:p>
          <a:p>
            <a:pPr defTabSz="457200" eaLnBrk="1" hangingPunct="1">
              <a:buSzPct val="100000"/>
            </a:pPr>
            <a:r>
              <a:rPr lang="en-US" sz="2800" b="0" i="1" dirty="0">
                <a:solidFill>
                  <a:srgbClr val="FFFFFF"/>
                </a:solidFill>
              </a:rPr>
              <a:t>N</a:t>
            </a:r>
            <a:r>
              <a:rPr lang="en-US" sz="2800" b="0" dirty="0">
                <a:solidFill>
                  <a:srgbClr val="FFFFFF"/>
                </a:solidFill>
              </a:rPr>
              <a:t> = number of adults alive at one time</a:t>
            </a:r>
          </a:p>
          <a:p>
            <a:pPr defTabSz="457200" eaLnBrk="1" hangingPunct="1">
              <a:buSzPct val="100000"/>
            </a:pPr>
            <a:r>
              <a:rPr lang="en-US" sz="2800" b="0" i="1" dirty="0">
                <a:solidFill>
                  <a:srgbClr val="FFFFFF"/>
                </a:solidFill>
              </a:rPr>
              <a:t>G</a:t>
            </a:r>
            <a:r>
              <a:rPr lang="en-US" sz="2800" b="0" dirty="0">
                <a:solidFill>
                  <a:srgbClr val="FFFFFF"/>
                </a:solidFill>
              </a:rPr>
              <a:t> = generation length = average age of parents</a:t>
            </a:r>
          </a:p>
          <a:p>
            <a:pPr defTabSz="457200" eaLnBrk="1" hangingPunct="1">
              <a:buSzPct val="100000"/>
            </a:pPr>
            <a:endParaRPr lang="en-US" sz="2800" b="0" dirty="0">
              <a:solidFill>
                <a:srgbClr val="FFFFFF"/>
              </a:solidFill>
            </a:endParaRP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1160464" y="3505201"/>
            <a:ext cx="477837" cy="73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defTabSz="457200" eaLnBrk="1" hangingPunct="1">
              <a:buSzPct val="100000"/>
            </a:pPr>
            <a:r>
              <a:rPr lang="en-US" sz="2800" b="0" dirty="0">
                <a:solidFill>
                  <a:srgbClr val="FFFFFF"/>
                </a:solidFill>
              </a:rPr>
              <a:t> _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5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</a:pPr>
            <a:endParaRPr lang="en-US" sz="1800" b="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920750" y="152400"/>
          <a:ext cx="37655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6" imgW="850680" imgH="431640" progId="Equation.3">
                  <p:embed/>
                </p:oleObj>
              </mc:Choice>
              <mc:Fallback>
                <p:oleObj name="Equation" r:id="rId6" imgW="85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52400"/>
                        <a:ext cx="3765550" cy="190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429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0" y="88900"/>
          <a:ext cx="10372725" cy="661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8" name="SPW 11.0 Graph" r:id="rId4" imgW="6161040" imgH="4208400" progId="SigmaPlotGraphicObject.10">
                  <p:embed/>
                </p:oleObj>
              </mc:Choice>
              <mc:Fallback>
                <p:oleObj name="SPW 11.0 Graph" r:id="rId4" imgW="6161040" imgH="4208400" progId="SigmaPlotGraphicObject.1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8900"/>
                        <a:ext cx="10372725" cy="661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6532563" y="3429000"/>
          <a:ext cx="31115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9" name="SPW 11.0 Graph" r:id="rId6" imgW="1887840" imgH="1352880" progId="SigmaPlotGraphicObject.10">
                  <p:embed/>
                </p:oleObj>
              </mc:Choice>
              <mc:Fallback>
                <p:oleObj name="SPW 11.0 Graph" r:id="rId6" imgW="1887840" imgH="1352880" progId="SigmaPlotGraphicObject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3429000"/>
                        <a:ext cx="31115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486025" y="2133600"/>
          <a:ext cx="18970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" name="SPW 11.0 Graph" r:id="rId8" imgW="1029600" imgH="280080" progId="SigmaPlotGraphicObject.10">
                  <p:embed/>
                </p:oleObj>
              </mc:Choice>
              <mc:Fallback>
                <p:oleObj name="SPW 11.0 Graph" r:id="rId8" imgW="1029600" imgH="280080" progId="SigmaPlotGraphicObject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133600"/>
                        <a:ext cx="18970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85725" y="533400"/>
          <a:ext cx="12944475" cy="61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" name="SPW 11.0 Graph" r:id="rId4" imgW="7783200" imgH="4184280" progId="SigmaPlotGraphicObject.10">
                  <p:embed/>
                </p:oleObj>
              </mc:Choice>
              <mc:Fallback>
                <p:oleObj name="SPW 11.0 Graph" r:id="rId4" imgW="7783200" imgH="4184280" progId="SigmaPlotGraphicObject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533400"/>
                        <a:ext cx="12944475" cy="618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3000375" y="4876800"/>
            <a:ext cx="257175" cy="228600"/>
          </a:xfrm>
          <a:prstGeom prst="ellipse">
            <a:avLst/>
          </a:prstGeom>
          <a:solidFill>
            <a:srgbClr val="DC2300"/>
          </a:solidFill>
          <a:ln w="9525">
            <a:solidFill>
              <a:srgbClr val="FF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1971675" y="4800600"/>
            <a:ext cx="1971675" cy="990600"/>
          </a:xfrm>
          <a:prstGeom prst="ellipse">
            <a:avLst/>
          </a:prstGeom>
          <a:solidFill>
            <a:srgbClr val="FFFFCC">
              <a:alpha val="0"/>
            </a:srgbClr>
          </a:solidFill>
          <a:ln w="36720">
            <a:solidFill>
              <a:srgbClr val="00AE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28900" y="990600"/>
            <a:ext cx="6248400" cy="2246313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6600"/>
                </a:solidFill>
              </a:rPr>
              <a:t>Results suggest that with only a little simple life history information, it now will be possible to translate estimates of </a:t>
            </a:r>
            <a:r>
              <a:rPr lang="en-US" altLang="en-US" sz="2800" i="1">
                <a:solidFill>
                  <a:srgbClr val="006600"/>
                </a:solidFill>
              </a:rPr>
              <a:t>N</a:t>
            </a:r>
            <a:r>
              <a:rPr lang="en-US" altLang="en-US" sz="2800" i="1" baseline="-12000">
                <a:solidFill>
                  <a:srgbClr val="006600"/>
                </a:solidFill>
              </a:rPr>
              <a:t>b</a:t>
            </a:r>
            <a:r>
              <a:rPr lang="en-US" altLang="en-US" sz="2800">
                <a:solidFill>
                  <a:srgbClr val="006600"/>
                </a:solidFill>
              </a:rPr>
              <a:t> into estimates of </a:t>
            </a:r>
            <a:r>
              <a:rPr lang="en-US" altLang="en-US" sz="2800" i="1">
                <a:solidFill>
                  <a:srgbClr val="006600"/>
                </a:solidFill>
              </a:rPr>
              <a:t>N</a:t>
            </a:r>
            <a:r>
              <a:rPr lang="en-US" altLang="en-US" sz="2800" i="1" baseline="-12000">
                <a:solidFill>
                  <a:srgbClr val="006600"/>
                </a:solidFill>
              </a:rPr>
              <a:t>e</a:t>
            </a:r>
            <a:r>
              <a:rPr lang="en-US" altLang="en-US" sz="2800">
                <a:solidFill>
                  <a:srgbClr val="006600"/>
                </a:solidFill>
              </a:rPr>
              <a:t> per generation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57175" y="990600"/>
            <a:ext cx="231457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Primrose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Sagebrush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Seaweed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Crab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Mosquito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Sea urchin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Bighorn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Bison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Dolphin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E seal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Grizzly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Red deer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Great tit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Sage grouse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Sparrow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Brown trout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Cod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Sardine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Snake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Cascade frog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Wood frog</a:t>
            </a: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1039813" y="147638"/>
            <a:ext cx="67913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 b="0">
                <a:solidFill>
                  <a:srgbClr val="FAFD00"/>
                </a:solidFill>
              </a:rPr>
              <a:t>Distribution of </a:t>
            </a:r>
            <a:r>
              <a:rPr lang="en-US" altLang="en-US" sz="4400" b="0" i="1">
                <a:solidFill>
                  <a:srgbClr val="FAFD00"/>
                </a:solidFill>
              </a:rPr>
              <a:t>N</a:t>
            </a:r>
            <a:r>
              <a:rPr lang="en-US" altLang="en-US" sz="4400" b="0" i="1" baseline="-12000">
                <a:solidFill>
                  <a:srgbClr val="FAFD00"/>
                </a:solidFill>
              </a:rPr>
              <a:t>b </a:t>
            </a:r>
            <a:r>
              <a:rPr lang="en-US" altLang="en-US" sz="4400" b="0">
                <a:solidFill>
                  <a:srgbClr val="FAFD00"/>
                </a:solidFill>
              </a:rPr>
              <a:t>/(true </a:t>
            </a:r>
            <a:r>
              <a:rPr lang="en-US" altLang="en-US" sz="4400" b="0" i="1">
                <a:solidFill>
                  <a:srgbClr val="FAFD00"/>
                </a:solidFill>
              </a:rPr>
              <a:t>N</a:t>
            </a:r>
            <a:r>
              <a:rPr lang="en-US" altLang="en-US" sz="4400" b="0" i="1" baseline="-12000">
                <a:solidFill>
                  <a:srgbClr val="FAFD00"/>
                </a:solidFill>
              </a:rPr>
              <a:t>b</a:t>
            </a:r>
            <a:r>
              <a:rPr lang="en-US" altLang="en-US" sz="4400" b="0">
                <a:solidFill>
                  <a:srgbClr val="FAFD00"/>
                </a:solidFill>
              </a:rPr>
              <a:t>)</a:t>
            </a:r>
          </a:p>
        </p:txBody>
      </p:sp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2228850" y="1347788"/>
          <a:ext cx="8058150" cy="543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" name="SPW 11.0 Graph" r:id="rId4" imgW="5841720" imgH="4431600" progId="SigmaPlotGraphicObject.10">
                  <p:embed/>
                </p:oleObj>
              </mc:Choice>
              <mc:Fallback>
                <p:oleObj name="SPW 11.0 Graph" r:id="rId4" imgW="5841720" imgH="4431600" progId="SigmaPlotGraphicObject.1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1347788"/>
                        <a:ext cx="8058150" cy="543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571750" y="1447800"/>
            <a:ext cx="678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400">
                <a:solidFill>
                  <a:srgbClr val="FF0000"/>
                </a:solidFill>
              </a:rPr>
              <a:t>Using LD method with single-cohort samples</a:t>
            </a:r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 flipH="1">
            <a:off x="257175" y="989013"/>
            <a:ext cx="9415463" cy="1587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4762500" y="-76200"/>
            <a:ext cx="401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3600" b="0" dirty="0">
                <a:solidFill>
                  <a:srgbClr val="FAFD00"/>
                </a:solidFill>
              </a:rPr>
              <a:t>^</a:t>
            </a:r>
            <a:endParaRPr lang="en-US" altLang="en-US" sz="3600" b="0" dirty="0">
              <a:solidFill>
                <a:srgbClr val="FFFFFF"/>
              </a:solidFill>
            </a:endParaRPr>
          </a:p>
        </p:txBody>
      </p:sp>
      <p:cxnSp>
        <p:nvCxnSpPr>
          <p:cNvPr id="27656" name="Straight Connector 3"/>
          <p:cNvCxnSpPr>
            <a:cxnSpLocks noChangeShapeType="1"/>
          </p:cNvCxnSpPr>
          <p:nvPr/>
        </p:nvCxnSpPr>
        <p:spPr bwMode="auto">
          <a:xfrm>
            <a:off x="7286625" y="2286000"/>
            <a:ext cx="0" cy="3505200"/>
          </a:xfrm>
          <a:prstGeom prst="line">
            <a:avLst/>
          </a:prstGeom>
          <a:noFill/>
          <a:ln w="2857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14350" y="-31242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18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1026"/>
          <p:cNvSpPr>
            <a:spLocks noChangeArrowheads="1"/>
          </p:cNvSpPr>
          <p:nvPr/>
        </p:nvSpPr>
        <p:spPr bwMode="auto">
          <a:xfrm>
            <a:off x="1725613" y="366712"/>
            <a:ext cx="5705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000" b="0" dirty="0">
                <a:solidFill>
                  <a:srgbClr val="FAFD00"/>
                </a:solidFill>
              </a:rPr>
              <a:t>Effective population size</a:t>
            </a:r>
          </a:p>
        </p:txBody>
      </p:sp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857250" y="1357312"/>
            <a:ext cx="9001125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3200" b="0" dirty="0">
                <a:solidFill>
                  <a:srgbClr val="FFFFFF"/>
                </a:solidFill>
              </a:rPr>
              <a:t>The size of an “ideal” population with the same rate of 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inbreeding or genetic drift </a:t>
            </a:r>
            <a:r>
              <a:rPr lang="en-US" altLang="en-US" sz="3200" b="0" dirty="0">
                <a:solidFill>
                  <a:srgbClr val="FFFFFF"/>
                </a:solidFill>
              </a:rPr>
              <a:t>as the population in question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600075" y="1204912"/>
            <a:ext cx="8472488" cy="1588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0075" y="4602163"/>
            <a:ext cx="90868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3200" b="0">
                <a:solidFill>
                  <a:srgbClr val="FFFFFF"/>
                </a:solidFill>
              </a:rPr>
              <a:t>For every real </a:t>
            </a:r>
            <a:r>
              <a:rPr lang="en-US" altLang="en-US" sz="3200" b="0" i="1">
                <a:solidFill>
                  <a:srgbClr val="FFFFFF"/>
                </a:solidFill>
              </a:rPr>
              <a:t>ε</a:t>
            </a:r>
            <a:r>
              <a:rPr lang="en-US" altLang="en-US" sz="3200" b="0">
                <a:solidFill>
                  <a:srgbClr val="FFFFFF"/>
                </a:solidFill>
              </a:rPr>
              <a:t> &gt; 0 there exists a real </a:t>
            </a:r>
            <a:r>
              <a:rPr lang="en-US" altLang="en-US" sz="3200" b="0" i="1">
                <a:solidFill>
                  <a:srgbClr val="FFFFFF"/>
                </a:solidFill>
              </a:rPr>
              <a:t>δ</a:t>
            </a:r>
            <a:r>
              <a:rPr lang="en-US" altLang="en-US" sz="3200" b="0">
                <a:solidFill>
                  <a:srgbClr val="FFFFFF"/>
                </a:solidFill>
              </a:rPr>
              <a:t> &gt; 0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3200" b="0">
                <a:solidFill>
                  <a:srgbClr val="FFFFFF"/>
                </a:solidFill>
              </a:rPr>
              <a:t>such that for all </a:t>
            </a:r>
            <a:r>
              <a:rPr lang="en-US" altLang="en-US" sz="3200" b="0" i="1">
                <a:solidFill>
                  <a:srgbClr val="FFFFFF"/>
                </a:solidFill>
              </a:rPr>
              <a:t>x</a:t>
            </a:r>
            <a:r>
              <a:rPr lang="en-US" altLang="en-US" sz="3200" b="0">
                <a:solidFill>
                  <a:srgbClr val="FFFFFF"/>
                </a:solidFill>
              </a:rPr>
              <a:t> with 0 &lt; |</a:t>
            </a:r>
            <a:r>
              <a:rPr lang="en-US" altLang="en-US" sz="3200" b="0" i="1">
                <a:solidFill>
                  <a:srgbClr val="FFFFFF"/>
                </a:solidFill>
              </a:rPr>
              <a:t>x</a:t>
            </a:r>
            <a:r>
              <a:rPr lang="en-US" altLang="en-US" sz="3200" b="0">
                <a:solidFill>
                  <a:srgbClr val="FFFFFF"/>
                </a:solidFill>
              </a:rPr>
              <a:t> − </a:t>
            </a:r>
            <a:r>
              <a:rPr lang="en-US" altLang="en-US" sz="3200" b="0" i="1">
                <a:solidFill>
                  <a:srgbClr val="FFFFFF"/>
                </a:solidFill>
              </a:rPr>
              <a:t>c</a:t>
            </a:r>
            <a:r>
              <a:rPr lang="en-US" altLang="en-US" sz="3200" b="0">
                <a:solidFill>
                  <a:srgbClr val="FFFFFF"/>
                </a:solidFill>
              </a:rPr>
              <a:t> | &lt; </a:t>
            </a:r>
            <a:r>
              <a:rPr lang="en-US" altLang="en-US" sz="3200" b="0" i="1">
                <a:solidFill>
                  <a:srgbClr val="FFFFFF"/>
                </a:solidFill>
              </a:rPr>
              <a:t>δ</a:t>
            </a:r>
            <a:r>
              <a:rPr lang="en-US" altLang="en-US" sz="3200" b="0">
                <a:solidFill>
                  <a:srgbClr val="FFFFFF"/>
                </a:solidFill>
              </a:rPr>
              <a:t>, 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3200" b="0">
                <a:solidFill>
                  <a:srgbClr val="FFFFFF"/>
                </a:solidFill>
              </a:rPr>
              <a:t>we have |</a:t>
            </a:r>
            <a:r>
              <a:rPr lang="en-US" altLang="en-US" sz="3200" b="0" i="1">
                <a:solidFill>
                  <a:srgbClr val="FFFFFF"/>
                </a:solidFill>
              </a:rPr>
              <a:t>ƒ</a:t>
            </a:r>
            <a:r>
              <a:rPr lang="en-US" altLang="en-US" sz="3200" b="0">
                <a:solidFill>
                  <a:srgbClr val="FFFFFF"/>
                </a:solidFill>
              </a:rPr>
              <a:t>(</a:t>
            </a:r>
            <a:r>
              <a:rPr lang="en-US" altLang="en-US" sz="3200" b="0" i="1">
                <a:solidFill>
                  <a:srgbClr val="FFFFFF"/>
                </a:solidFill>
              </a:rPr>
              <a:t>x</a:t>
            </a:r>
            <a:r>
              <a:rPr lang="en-US" altLang="en-US" sz="3200" b="0">
                <a:solidFill>
                  <a:srgbClr val="FFFFFF"/>
                </a:solidFill>
              </a:rPr>
              <a:t>) − </a:t>
            </a:r>
            <a:r>
              <a:rPr lang="en-US" altLang="en-US" sz="3200" b="0" i="1">
                <a:solidFill>
                  <a:srgbClr val="FFFFFF"/>
                </a:solidFill>
              </a:rPr>
              <a:t>L</a:t>
            </a:r>
            <a:r>
              <a:rPr lang="en-US" altLang="en-US" sz="3200" b="0">
                <a:solidFill>
                  <a:srgbClr val="FFFFFF"/>
                </a:solidFill>
              </a:rPr>
              <a:t>| &lt; </a:t>
            </a:r>
            <a:r>
              <a:rPr lang="en-US" altLang="en-US" sz="3200" b="0" i="1">
                <a:solidFill>
                  <a:srgbClr val="FFFFFF"/>
                </a:solidFill>
              </a:rPr>
              <a:t>ε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90713" y="3505200"/>
            <a:ext cx="47958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400" b="0">
                <a:solidFill>
                  <a:srgbClr val="FFFF00"/>
                </a:solidFill>
              </a:rPr>
              <a:t>Definition of a limit</a:t>
            </a: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H="1">
            <a:off x="614363" y="4343400"/>
            <a:ext cx="8472487" cy="1588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937412"/>
              </p:ext>
            </p:extLst>
          </p:nvPr>
        </p:nvGraphicFramePr>
        <p:xfrm>
          <a:off x="228600" y="115888"/>
          <a:ext cx="9944100" cy="651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9" name="SPW 11.0 Graph" r:id="rId4" imgW="6021720" imgH="4437360" progId="SigmaPlotGraphicObject.10">
                  <p:embed/>
                </p:oleObj>
              </mc:Choice>
              <mc:Fallback>
                <p:oleObj name="SPW 11.0 Graph" r:id="rId4" imgW="6021720" imgH="4437360" progId="SigmaPlotGraphicObject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5888"/>
                        <a:ext cx="9944100" cy="651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809240" y="6091535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smtClean="0"/>
              <a:t>true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3543300" y="762000"/>
            <a:ext cx="91440" cy="9144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solidFill>
                  <a:srgbClr val="C00000"/>
                </a:solidFill>
              </a:ln>
              <a:noFill/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290060" y="1737360"/>
            <a:ext cx="91440" cy="9144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solidFill>
                  <a:srgbClr val="C00000"/>
                </a:solidFill>
              </a:ln>
              <a:noFill/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38700" y="2423160"/>
            <a:ext cx="91440" cy="9144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solidFill>
                  <a:srgbClr val="C00000"/>
                </a:solidFill>
              </a:ln>
              <a:noFill/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524500" y="2880360"/>
            <a:ext cx="91440" cy="9144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solidFill>
                  <a:srgbClr val="C00000"/>
                </a:solidFill>
              </a:ln>
              <a:noFill/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829300" y="3048000"/>
            <a:ext cx="91440" cy="9144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solidFill>
                  <a:srgbClr val="C00000"/>
                </a:solidFill>
              </a:ln>
              <a:noFill/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829300" y="3276600"/>
            <a:ext cx="91440" cy="9144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solidFill>
                  <a:srgbClr val="C00000"/>
                </a:solidFill>
              </a:ln>
              <a:noFill/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43700" y="2118360"/>
            <a:ext cx="91440" cy="9144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solidFill>
                  <a:srgbClr val="C00000"/>
                </a:solidFill>
              </a:ln>
              <a:noFill/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7381" y="1981200"/>
            <a:ext cx="20874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C00000"/>
                </a:solidFill>
              </a:rPr>
              <a:t>Robinson and</a:t>
            </a:r>
          </a:p>
          <a:p>
            <a:pPr algn="ctr"/>
            <a:r>
              <a:rPr lang="en-US" sz="2400" b="0" dirty="0" smtClean="0">
                <a:solidFill>
                  <a:srgbClr val="C00000"/>
                </a:solidFill>
              </a:rPr>
              <a:t>Moyer 2012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05100" y="990600"/>
            <a:ext cx="6248400" cy="4401205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 smtClean="0">
                <a:solidFill>
                  <a:srgbClr val="006600"/>
                </a:solidFill>
              </a:rPr>
              <a:t>Pattern of bias in </a:t>
            </a:r>
            <a:r>
              <a:rPr lang="en-US" altLang="en-US" sz="2800" dirty="0" err="1" smtClean="0">
                <a:solidFill>
                  <a:srgbClr val="006600"/>
                </a:solidFill>
              </a:rPr>
              <a:t>Nb</a:t>
            </a:r>
            <a:r>
              <a:rPr lang="en-US" altLang="en-US" sz="2800" dirty="0" smtClean="0">
                <a:solidFill>
                  <a:srgbClr val="006600"/>
                </a:solidFill>
              </a:rPr>
              <a:t>^ is almost perfectly explained by the true ratio</a:t>
            </a:r>
          </a:p>
          <a:p>
            <a:r>
              <a:rPr lang="en-US" altLang="en-US" sz="2800" dirty="0" err="1" smtClean="0">
                <a:solidFill>
                  <a:srgbClr val="006600"/>
                </a:solidFill>
              </a:rPr>
              <a:t>Nb</a:t>
            </a:r>
            <a:r>
              <a:rPr lang="en-US" altLang="en-US" sz="2800" dirty="0" smtClean="0">
                <a:solidFill>
                  <a:srgbClr val="006600"/>
                </a:solidFill>
              </a:rPr>
              <a:t>/Ne.</a:t>
            </a:r>
          </a:p>
          <a:p>
            <a:endParaRPr lang="en-US" altLang="en-US" sz="2800" dirty="0">
              <a:solidFill>
                <a:srgbClr val="006600"/>
              </a:solidFill>
            </a:endParaRPr>
          </a:p>
          <a:p>
            <a:r>
              <a:rPr lang="en-US" altLang="en-US" sz="2800" dirty="0" smtClean="0">
                <a:solidFill>
                  <a:srgbClr val="006600"/>
                </a:solidFill>
              </a:rPr>
              <a:t>From PRSLB paper we know we can estimate </a:t>
            </a:r>
            <a:r>
              <a:rPr lang="en-US" altLang="en-US" sz="2800" dirty="0" err="1" smtClean="0">
                <a:solidFill>
                  <a:srgbClr val="006600"/>
                </a:solidFill>
              </a:rPr>
              <a:t>Nb</a:t>
            </a:r>
            <a:r>
              <a:rPr lang="en-US" altLang="en-US" sz="2800" dirty="0" smtClean="0">
                <a:solidFill>
                  <a:srgbClr val="006600"/>
                </a:solidFill>
              </a:rPr>
              <a:t>/Ne with some simple life history information</a:t>
            </a:r>
          </a:p>
          <a:p>
            <a:endParaRPr lang="en-US" altLang="en-US" sz="2800" dirty="0">
              <a:solidFill>
                <a:srgbClr val="006600"/>
              </a:solidFill>
            </a:endParaRPr>
          </a:p>
          <a:p>
            <a:r>
              <a:rPr lang="en-US" altLang="en-US" sz="2800" dirty="0" smtClean="0">
                <a:solidFill>
                  <a:srgbClr val="006600"/>
                </a:solidFill>
              </a:rPr>
              <a:t>Should be able to adjust bias in </a:t>
            </a:r>
            <a:r>
              <a:rPr lang="en-US" altLang="en-US" sz="2800" dirty="0" err="1" smtClean="0">
                <a:solidFill>
                  <a:srgbClr val="006600"/>
                </a:solidFill>
              </a:rPr>
              <a:t>Nb</a:t>
            </a:r>
            <a:r>
              <a:rPr lang="en-US" altLang="en-US" sz="2800" dirty="0" smtClean="0">
                <a:solidFill>
                  <a:srgbClr val="006600"/>
                </a:solidFill>
              </a:rPr>
              <a:t>^ and translate </a:t>
            </a:r>
            <a:r>
              <a:rPr lang="en-US" altLang="en-US" sz="2800" dirty="0" err="1" smtClean="0">
                <a:solidFill>
                  <a:srgbClr val="006600"/>
                </a:solidFill>
              </a:rPr>
              <a:t>Nb</a:t>
            </a:r>
            <a:r>
              <a:rPr lang="en-US" altLang="en-US" sz="2800" dirty="0" smtClean="0">
                <a:solidFill>
                  <a:srgbClr val="006600"/>
                </a:solidFill>
              </a:rPr>
              <a:t>^ into Ne^</a:t>
            </a:r>
            <a:endParaRPr lang="en-US" altLang="en-US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2382838" y="3151188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600075" y="423863"/>
            <a:ext cx="82454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0">
                <a:solidFill>
                  <a:srgbClr val="FAFD00"/>
                </a:solidFill>
              </a:rPr>
              <a:t>Why does bias in </a:t>
            </a:r>
            <a:r>
              <a:rPr lang="en-US" altLang="en-US" sz="3600" b="0" i="1">
                <a:solidFill>
                  <a:srgbClr val="FAFD00"/>
                </a:solidFill>
              </a:rPr>
              <a:t>N</a:t>
            </a:r>
            <a:r>
              <a:rPr lang="en-US" altLang="en-US" sz="3600" b="0" i="1" baseline="-12000">
                <a:solidFill>
                  <a:srgbClr val="FAFD00"/>
                </a:solidFill>
              </a:rPr>
              <a:t>b</a:t>
            </a:r>
            <a:r>
              <a:rPr lang="en-US" altLang="en-US" sz="3600" b="0">
                <a:solidFill>
                  <a:srgbClr val="FAFD00"/>
                </a:solidFill>
              </a:rPr>
              <a:t> depend on </a:t>
            </a:r>
            <a:r>
              <a:rPr lang="en-US" altLang="en-US" sz="3600" b="0" i="1">
                <a:solidFill>
                  <a:srgbClr val="FAFD00"/>
                </a:solidFill>
              </a:rPr>
              <a:t>N</a:t>
            </a:r>
            <a:r>
              <a:rPr lang="en-US" altLang="en-US" sz="3600" b="0" i="1" baseline="-12000">
                <a:solidFill>
                  <a:srgbClr val="FAFD00"/>
                </a:solidFill>
              </a:rPr>
              <a:t>b </a:t>
            </a:r>
            <a:r>
              <a:rPr lang="en-US" altLang="en-US" sz="3600" b="0" i="1">
                <a:solidFill>
                  <a:srgbClr val="FAFD00"/>
                </a:solidFill>
              </a:rPr>
              <a:t>/N</a:t>
            </a:r>
            <a:r>
              <a:rPr lang="en-US" altLang="en-US" sz="3600" b="0" i="1" baseline="-12000">
                <a:solidFill>
                  <a:srgbClr val="FAFD00"/>
                </a:solidFill>
              </a:rPr>
              <a:t>e</a:t>
            </a:r>
            <a:r>
              <a:rPr lang="en-US" altLang="en-US" sz="3600" b="0">
                <a:solidFill>
                  <a:srgbClr val="FAFD00"/>
                </a:solidFill>
              </a:rPr>
              <a:t>?</a:t>
            </a:r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4757738" y="3486150"/>
            <a:ext cx="1028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428625" y="1628775"/>
            <a:ext cx="974407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i="1" dirty="0">
                <a:solidFill>
                  <a:srgbClr val="FFFFFF"/>
                </a:solidFill>
              </a:rPr>
              <a:t>r</a:t>
            </a:r>
            <a:r>
              <a:rPr lang="en-US" altLang="en-US" sz="3200" b="0" baseline="26000" dirty="0">
                <a:solidFill>
                  <a:srgbClr val="FFFFFF"/>
                </a:solidFill>
              </a:rPr>
              <a:t>2</a:t>
            </a:r>
            <a:r>
              <a:rPr lang="en-US" altLang="en-US" sz="3200" b="0" dirty="0">
                <a:solidFill>
                  <a:srgbClr val="FFFFFF"/>
                </a:solidFill>
              </a:rPr>
              <a:t> due to drift has two components: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400" b="0" dirty="0">
                <a:solidFill>
                  <a:srgbClr val="FFFFFF"/>
                </a:solidFill>
              </a:rPr>
              <a:t>      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1. New </a:t>
            </a:r>
            <a:r>
              <a:rPr lang="en-US" altLang="en-US" sz="3200" b="0" dirty="0">
                <a:solidFill>
                  <a:srgbClr val="FFFFFF"/>
                </a:solidFill>
              </a:rPr>
              <a:t>LD generated in current time 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period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		(</a:t>
            </a:r>
            <a:r>
              <a:rPr lang="en-US" altLang="en-US" sz="3200" b="0" dirty="0">
                <a:solidFill>
                  <a:srgbClr val="FFFFFF"/>
                </a:solidFill>
              </a:rPr>
              <a:t>depends on </a:t>
            </a:r>
            <a:r>
              <a:rPr lang="en-US" altLang="en-US" sz="3200" b="0" i="1" dirty="0" err="1">
                <a:solidFill>
                  <a:srgbClr val="FFFFFF"/>
                </a:solidFill>
              </a:rPr>
              <a:t>N</a:t>
            </a:r>
            <a:r>
              <a:rPr lang="en-US" altLang="en-US" sz="3200" b="0" i="1" baseline="-12000" dirty="0" err="1">
                <a:solidFill>
                  <a:srgbClr val="FFFFFF"/>
                </a:solidFill>
              </a:rPr>
              <a:t>b</a:t>
            </a:r>
            <a:r>
              <a:rPr lang="en-US" altLang="en-US" sz="3200" b="0" dirty="0">
                <a:solidFill>
                  <a:srgbClr val="FFFFFF"/>
                </a:solidFill>
              </a:rPr>
              <a:t>).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>
                <a:solidFill>
                  <a:srgbClr val="FFFFFF"/>
                </a:solidFill>
              </a:rPr>
              <a:t>2. Background LD from previous time periods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>
                <a:solidFill>
                  <a:srgbClr val="FFFFFF"/>
                </a:solidFill>
              </a:rPr>
              <a:t>		(depends on </a:t>
            </a:r>
            <a:r>
              <a:rPr lang="en-US" altLang="en-US" sz="3200" b="0" i="1" dirty="0">
                <a:solidFill>
                  <a:srgbClr val="FFFFFF"/>
                </a:solidFill>
              </a:rPr>
              <a:t>N</a:t>
            </a:r>
            <a:r>
              <a:rPr lang="en-US" altLang="en-US" sz="3200" b="0" i="1" baseline="-12000" dirty="0">
                <a:solidFill>
                  <a:srgbClr val="FFFFFF"/>
                </a:solidFill>
              </a:rPr>
              <a:t>e</a:t>
            </a:r>
            <a:r>
              <a:rPr lang="en-US" altLang="en-US" sz="3200" b="0" dirty="0">
                <a:solidFill>
                  <a:srgbClr val="FFFFFF"/>
                </a:solidFill>
              </a:rPr>
              <a:t>).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3200" b="0" dirty="0">
              <a:solidFill>
                <a:srgbClr val="FFFFFF"/>
              </a:solidFill>
            </a:endParaRPr>
          </a:p>
          <a:p>
            <a:pPr defTabSz="4572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 b="0" dirty="0">
                <a:solidFill>
                  <a:srgbClr val="FFFFFF"/>
                </a:solidFill>
              </a:rPr>
              <a:t>With discrete generations, no bias at equilibrium</a:t>
            </a:r>
          </a:p>
          <a:p>
            <a:pPr defTabSz="45720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000" b="0" dirty="0">
                <a:solidFill>
                  <a:srgbClr val="FFFFFF"/>
                </a:solidFill>
              </a:rPr>
              <a:t>With age structure, no bias if </a:t>
            </a:r>
            <a:r>
              <a:rPr lang="en-US" altLang="en-US" sz="3000" b="0" i="1" dirty="0" err="1">
                <a:solidFill>
                  <a:srgbClr val="FFFFFF"/>
                </a:solidFill>
              </a:rPr>
              <a:t>N</a:t>
            </a:r>
            <a:r>
              <a:rPr lang="en-US" altLang="en-US" sz="3000" b="0" i="1" baseline="-12000" dirty="0" err="1">
                <a:solidFill>
                  <a:srgbClr val="FFFFFF"/>
                </a:solidFill>
              </a:rPr>
              <a:t>b</a:t>
            </a:r>
            <a:r>
              <a:rPr lang="en-US" altLang="en-US" sz="3000" b="0" dirty="0">
                <a:solidFill>
                  <a:srgbClr val="FFFFFF"/>
                </a:solidFill>
              </a:rPr>
              <a:t> = </a:t>
            </a:r>
            <a:r>
              <a:rPr lang="en-US" altLang="en-US" sz="3000" b="0" i="1" dirty="0">
                <a:solidFill>
                  <a:srgbClr val="FFFFFF"/>
                </a:solidFill>
              </a:rPr>
              <a:t>N</a:t>
            </a:r>
            <a:r>
              <a:rPr lang="en-US" altLang="en-US" sz="3000" b="0" i="1" baseline="-12000" dirty="0">
                <a:solidFill>
                  <a:srgbClr val="FFFFFF"/>
                </a:solidFill>
              </a:rPr>
              <a:t>e</a:t>
            </a:r>
            <a:endParaRPr lang="en-US" altLang="en-US" sz="3000" b="0" i="1" dirty="0">
              <a:solidFill>
                <a:srgbClr val="FFFFFF"/>
              </a:solidFill>
            </a:endParaRPr>
          </a:p>
        </p:txBody>
      </p:sp>
      <p:sp>
        <p:nvSpPr>
          <p:cNvPr id="74758" name="Line 5"/>
          <p:cNvSpPr>
            <a:spLocks noChangeShapeType="1"/>
          </p:cNvSpPr>
          <p:nvPr/>
        </p:nvSpPr>
        <p:spPr bwMode="auto">
          <a:xfrm flipH="1">
            <a:off x="449263" y="1371600"/>
            <a:ext cx="9258300" cy="1588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Rectangle 2"/>
          <p:cNvSpPr>
            <a:spLocks noChangeArrowheads="1"/>
          </p:cNvSpPr>
          <p:nvPr/>
        </p:nvSpPr>
        <p:spPr bwMode="auto">
          <a:xfrm>
            <a:off x="4305300" y="192088"/>
            <a:ext cx="377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3200" b="0" dirty="0">
                <a:solidFill>
                  <a:srgbClr val="FAFD00"/>
                </a:solidFill>
              </a:rPr>
              <a:t>^</a:t>
            </a:r>
            <a:endParaRPr lang="en-US" altLang="en-US" sz="32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"/>
          <p:cNvGraphicFramePr>
            <a:graphicFrameLocks noChangeAspect="1"/>
          </p:cNvGraphicFramePr>
          <p:nvPr>
            <p:extLst/>
          </p:nvPr>
        </p:nvGraphicFramePr>
        <p:xfrm>
          <a:off x="6013450" y="-39688"/>
          <a:ext cx="4159250" cy="682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SPW 11.0 Graph" r:id="rId4" imgW="5765760" imgH="9457200" progId="SigmaPlotGraphicObject.10">
                  <p:embed/>
                </p:oleObj>
              </mc:Choice>
              <mc:Fallback>
                <p:oleObj name="SPW 11.0 Graph" r:id="rId4" imgW="5765760" imgH="945720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-39688"/>
                        <a:ext cx="4159250" cy="682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52500" y="1447800"/>
            <a:ext cx="426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FFFF"/>
                </a:solidFill>
              </a:rPr>
              <a:t>More detailed results for a few species</a:t>
            </a:r>
            <a:endParaRPr lang="en-US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7300" y="3048000"/>
            <a:ext cx="4267200" cy="1384995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6600"/>
                </a:solidFill>
              </a:rPr>
              <a:t>Pattern of bias depends  on </a:t>
            </a:r>
            <a:r>
              <a:rPr lang="en-US" altLang="en-US" sz="2800" dirty="0" err="1" smtClean="0">
                <a:solidFill>
                  <a:srgbClr val="006600"/>
                </a:solidFill>
              </a:rPr>
              <a:t>Nb</a:t>
            </a:r>
            <a:r>
              <a:rPr lang="en-US" altLang="en-US" sz="2800" dirty="0" smtClean="0">
                <a:solidFill>
                  <a:srgbClr val="006600"/>
                </a:solidFill>
              </a:rPr>
              <a:t>/Ne ratio and the type of samples</a:t>
            </a:r>
          </a:p>
        </p:txBody>
      </p:sp>
    </p:spTree>
    <p:extLst>
      <p:ext uri="{BB962C8B-B14F-4D97-AF65-F5344CB8AC3E}">
        <p14:creationId xmlns:p14="http://schemas.microsoft.com/office/powerpoint/2010/main" val="11331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2382838" y="3151188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757738" y="3486150"/>
            <a:ext cx="1028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28625" y="1628775"/>
            <a:ext cx="3830638" cy="70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360" tIns="44280" rIns="90360" bIns="44280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b="0" dirty="0" smtClean="0">
                <a:solidFill>
                  <a:srgbClr val="FFFFFF"/>
                </a:solidFill>
              </a:rPr>
              <a:t>Collaborators:</a:t>
            </a:r>
            <a:endParaRPr lang="en-US" altLang="en-US" sz="1800" b="0" dirty="0">
              <a:solidFill>
                <a:srgbClr val="FFFFFF"/>
              </a:solidFill>
            </a:endParaRP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 flipH="1">
            <a:off x="449263" y="1371600"/>
            <a:ext cx="9258300" cy="1588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Rectangle 2"/>
          <p:cNvSpPr>
            <a:spLocks noChangeArrowheads="1"/>
          </p:cNvSpPr>
          <p:nvPr/>
        </p:nvSpPr>
        <p:spPr bwMode="auto">
          <a:xfrm>
            <a:off x="1969066" y="406400"/>
            <a:ext cx="61462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000" b="0" dirty="0" smtClean="0">
                <a:solidFill>
                  <a:srgbClr val="FAFD00"/>
                </a:solidFill>
              </a:rPr>
              <a:t>LD in the age of genomics</a:t>
            </a:r>
            <a:endParaRPr lang="en-US" altLang="en-US" sz="4000" b="0" dirty="0">
              <a:solidFill>
                <a:srgbClr val="FFFFFF"/>
              </a:solidFill>
            </a:endParaRPr>
          </a:p>
        </p:txBody>
      </p:sp>
      <p:pic>
        <p:nvPicPr>
          <p:cNvPr id="7" name="Picture 8" descr="Ryan Wa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89" y="1981264"/>
            <a:ext cx="2819336" cy="281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Wes Lar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716212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44650" y="5867400"/>
            <a:ext cx="1822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 dirty="0">
                <a:solidFill>
                  <a:srgbClr val="FFFFFF"/>
                </a:solidFill>
              </a:rPr>
              <a:t>Wes Larson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048500" y="4953000"/>
            <a:ext cx="2005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 dirty="0">
                <a:solidFill>
                  <a:srgbClr val="FFFFFF"/>
                </a:solidFill>
              </a:rPr>
              <a:t>Ryan </a:t>
            </a:r>
            <a:r>
              <a:rPr lang="en-US" altLang="en-US" sz="2400" b="0" dirty="0" err="1">
                <a:solidFill>
                  <a:srgbClr val="FFFFFF"/>
                </a:solidFill>
              </a:rPr>
              <a:t>Waples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7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99" y="76200"/>
            <a:ext cx="13624501" cy="670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6872" y="2743200"/>
            <a:ext cx="2779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66FFFF"/>
                </a:solidFill>
              </a:rPr>
              <a:t>Tenesa</a:t>
            </a:r>
            <a:r>
              <a:rPr lang="en-US" altLang="en-US" sz="2400" dirty="0">
                <a:solidFill>
                  <a:srgbClr val="66FFFF"/>
                </a:solidFill>
              </a:rPr>
              <a:t> et al. 2007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96872" y="381000"/>
            <a:ext cx="26645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dirty="0"/>
              <a:t>Estimates </a:t>
            </a:r>
            <a:r>
              <a:rPr lang="en-US" altLang="en-US" sz="3200" dirty="0" smtClean="0"/>
              <a:t>of</a:t>
            </a:r>
          </a:p>
          <a:p>
            <a:pPr algn="ctr"/>
            <a:r>
              <a:rPr lang="en-US" altLang="en-US" sz="3200" dirty="0" smtClean="0"/>
              <a:t>human Ne</a:t>
            </a:r>
          </a:p>
          <a:p>
            <a:pPr algn="ctr"/>
            <a:r>
              <a:rPr lang="en-US" altLang="en-US" sz="3200" dirty="0" smtClean="0"/>
              <a:t>based </a:t>
            </a:r>
            <a:r>
              <a:rPr lang="en-US" altLang="en-US" sz="3200" dirty="0"/>
              <a:t>on </a:t>
            </a:r>
            <a:r>
              <a:rPr lang="en-US" altLang="en-US" sz="3200" dirty="0" smtClean="0"/>
              <a:t>LD</a:t>
            </a:r>
          </a:p>
          <a:p>
            <a:pPr algn="ctr"/>
            <a:r>
              <a:rPr lang="en-US" altLang="en-US" sz="3200" dirty="0" smtClean="0"/>
              <a:t>at </a:t>
            </a:r>
            <a:r>
              <a:rPr lang="en-US" altLang="en-US" sz="3200" dirty="0"/>
              <a:t>linked loci</a:t>
            </a:r>
            <a:endParaRPr lang="en-US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7300" y="990600"/>
            <a:ext cx="4724400" cy="156966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6600"/>
                </a:solidFill>
              </a:rPr>
              <a:t>If linkage relationships are known, precision is higher and different loci estimate Ne in different time periods</a:t>
            </a:r>
            <a:endParaRPr lang="en-US" altLang="en-US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2382838" y="3151188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757738" y="3486150"/>
            <a:ext cx="1028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28625" y="1628775"/>
            <a:ext cx="9744075" cy="430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In most cases, linkage relationships not known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							</a:t>
            </a:r>
            <a:r>
              <a:rPr lang="en-US" altLang="en-US" sz="3200" b="0" dirty="0" smtClean="0">
                <a:solidFill>
                  <a:srgbClr val="66FFFF"/>
                </a:solidFill>
              </a:rPr>
              <a:t>but …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With 1000s of loci allocated to a relatively few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>
                <a:solidFill>
                  <a:srgbClr val="FFFFFF"/>
                </a:solidFill>
              </a:rPr>
              <a:t>	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	chromosomes, “no linkage” assumption not viable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800" b="0" dirty="0">
                <a:solidFill>
                  <a:srgbClr val="FFFFFF"/>
                </a:solidFill>
              </a:rPr>
              <a:t> </a:t>
            </a:r>
            <a:r>
              <a:rPr lang="en-US" altLang="en-US" sz="1800" b="0" dirty="0" smtClean="0">
                <a:solidFill>
                  <a:srgbClr val="FFFFFF"/>
                </a:solidFill>
              </a:rPr>
              <a:t>     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How much is mean </a:t>
            </a:r>
            <a:r>
              <a:rPr lang="en-US" altLang="en-US" sz="3200" b="0" i="1" dirty="0" smtClean="0">
                <a:solidFill>
                  <a:srgbClr val="FFFFFF"/>
                </a:solidFill>
              </a:rPr>
              <a:t>r</a:t>
            </a:r>
            <a:r>
              <a:rPr lang="en-US" altLang="en-US" sz="3200" b="0" i="1" baseline="30000" dirty="0" smtClean="0">
                <a:solidFill>
                  <a:srgbClr val="FFFFFF"/>
                </a:solidFill>
              </a:rPr>
              <a:t>2</a:t>
            </a:r>
            <a:r>
              <a:rPr lang="en-US" altLang="en-US" sz="3200" b="0" dirty="0">
                <a:solidFill>
                  <a:srgbClr val="FFFFFF"/>
                </a:solidFill>
              </a:rPr>
              <a:t> 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biased by linkage?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Can the bias be corrected or removed?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What if you just ignore linkage?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How does linkage affect precision?       </a:t>
            </a: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 flipH="1">
            <a:off x="449263" y="1143000"/>
            <a:ext cx="9258300" cy="1588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Rectangle 2"/>
          <p:cNvSpPr>
            <a:spLocks noChangeArrowheads="1"/>
          </p:cNvSpPr>
          <p:nvPr/>
        </p:nvSpPr>
        <p:spPr bwMode="auto">
          <a:xfrm>
            <a:off x="952500" y="304800"/>
            <a:ext cx="85988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000" b="0" dirty="0" smtClean="0">
                <a:solidFill>
                  <a:srgbClr val="FAFD00"/>
                </a:solidFill>
              </a:rPr>
              <a:t>Complications for non-model species</a:t>
            </a:r>
            <a:endParaRPr lang="en-US" altLang="en-US" sz="40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2382838" y="3151188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757738" y="3486150"/>
            <a:ext cx="1028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28625" y="1628775"/>
            <a:ext cx="9744075" cy="452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0" dirty="0" smtClean="0">
                <a:solidFill>
                  <a:srgbClr val="FFFFFF"/>
                </a:solidFill>
              </a:rPr>
              <a:t>Identify linked loci and remove one of each pair</a:t>
            </a:r>
          </a:p>
          <a:p>
            <a:pPr marL="914400" lvl="1" indent="-457200" defTabSz="457200" eaLnBrk="1" hangingPunct="1">
              <a:buClr>
                <a:schemeClr val="accent3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0" dirty="0" smtClean="0">
                <a:solidFill>
                  <a:srgbClr val="FFFFFF"/>
                </a:solidFill>
              </a:rPr>
              <a:t>Use a map</a:t>
            </a:r>
          </a:p>
          <a:p>
            <a:pPr marL="914400" lvl="1" indent="-457200" defTabSz="457200" eaLnBrk="1" hangingPunct="1">
              <a:buClr>
                <a:schemeClr val="accent3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0" dirty="0" smtClean="0">
                <a:solidFill>
                  <a:srgbClr val="FFFFFF"/>
                </a:solidFill>
              </a:rPr>
              <a:t>High </a:t>
            </a:r>
            <a:r>
              <a:rPr lang="en-US" altLang="en-US" sz="3600" b="0" i="1" dirty="0">
                <a:solidFill>
                  <a:srgbClr val="FFFFFF"/>
                </a:solidFill>
              </a:rPr>
              <a:t>r</a:t>
            </a:r>
            <a:r>
              <a:rPr lang="en-US" altLang="en-US" sz="3600" b="0" i="1" baseline="30000" dirty="0">
                <a:solidFill>
                  <a:srgbClr val="FFFFFF"/>
                </a:solidFill>
              </a:rPr>
              <a:t>2</a:t>
            </a:r>
            <a:r>
              <a:rPr lang="en-US" altLang="en-US" sz="3600" b="0" dirty="0" smtClean="0">
                <a:solidFill>
                  <a:srgbClr val="FFFFFF"/>
                </a:solidFill>
              </a:rPr>
              <a:t> in multiple populations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0" dirty="0" smtClean="0">
                <a:solidFill>
                  <a:srgbClr val="FFFFFF"/>
                </a:solidFill>
              </a:rPr>
              <a:t>In a single population:</a:t>
            </a:r>
          </a:p>
          <a:p>
            <a:pPr marL="914400" lvl="1" indent="-457200" defTabSz="457200" eaLnBrk="1" hangingPunct="1">
              <a:buClr>
                <a:schemeClr val="accent3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0" dirty="0" smtClean="0">
                <a:solidFill>
                  <a:srgbClr val="FFFFFF"/>
                </a:solidFill>
              </a:rPr>
              <a:t>Truncate </a:t>
            </a:r>
            <a:r>
              <a:rPr lang="en-US" altLang="en-US" sz="3600" b="0" i="1" dirty="0">
                <a:solidFill>
                  <a:srgbClr val="FFFFFF"/>
                </a:solidFill>
              </a:rPr>
              <a:t>r</a:t>
            </a:r>
            <a:r>
              <a:rPr lang="en-US" altLang="en-US" sz="3600" b="0" i="1" baseline="30000" dirty="0">
                <a:solidFill>
                  <a:srgbClr val="FFFFFF"/>
                </a:solidFill>
              </a:rPr>
              <a:t>2</a:t>
            </a:r>
            <a:r>
              <a:rPr lang="en-US" altLang="en-US" sz="3600" b="0" dirty="0">
                <a:solidFill>
                  <a:srgbClr val="FFFFFF"/>
                </a:solidFill>
              </a:rPr>
              <a:t> values above </a:t>
            </a:r>
            <a:r>
              <a:rPr lang="en-US" altLang="en-US" sz="3600" b="0" dirty="0" smtClean="0">
                <a:solidFill>
                  <a:srgbClr val="FFFFFF"/>
                </a:solidFill>
              </a:rPr>
              <a:t>a threshold</a:t>
            </a:r>
          </a:p>
          <a:p>
            <a:pPr marL="914400" lvl="1" indent="-457200" defTabSz="457200" eaLnBrk="1" hangingPunct="1">
              <a:buClr>
                <a:schemeClr val="accent3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0" dirty="0" smtClean="0">
                <a:solidFill>
                  <a:srgbClr val="FFFFFF"/>
                </a:solidFill>
              </a:rPr>
              <a:t>Develop a bias correction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0" dirty="0" smtClean="0">
                <a:solidFill>
                  <a:srgbClr val="FFFFFF"/>
                </a:solidFill>
              </a:rPr>
              <a:t>Ignore the problem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3600" b="0" dirty="0" smtClean="0">
              <a:solidFill>
                <a:srgbClr val="FFFFFF"/>
              </a:solidFill>
            </a:endParaRP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 flipH="1">
            <a:off x="449263" y="1371600"/>
            <a:ext cx="9258300" cy="1588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Rectangle 2"/>
          <p:cNvSpPr>
            <a:spLocks noChangeArrowheads="1"/>
          </p:cNvSpPr>
          <p:nvPr/>
        </p:nvSpPr>
        <p:spPr bwMode="auto">
          <a:xfrm>
            <a:off x="952500" y="304800"/>
            <a:ext cx="85779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0" dirty="0" smtClean="0">
                <a:solidFill>
                  <a:srgbClr val="FAFD00"/>
                </a:solidFill>
              </a:rPr>
              <a:t>Strategies for dealing with bias</a:t>
            </a:r>
            <a:endParaRPr lang="en-US" alt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2382838" y="3151188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757738" y="3486150"/>
            <a:ext cx="1028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28625" y="1628775"/>
            <a:ext cx="9744075" cy="452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0" dirty="0" smtClean="0">
                <a:solidFill>
                  <a:srgbClr val="FFFFFF"/>
                </a:solidFill>
              </a:rPr>
              <a:t>Identify linked loci and remove one of each pair</a:t>
            </a:r>
          </a:p>
          <a:p>
            <a:pPr marL="914400" lvl="1" indent="-457200" defTabSz="457200" eaLnBrk="1" hangingPunct="1">
              <a:buClr>
                <a:schemeClr val="accent3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0" dirty="0" smtClean="0">
                <a:solidFill>
                  <a:srgbClr val="FFFFFF"/>
                </a:solidFill>
              </a:rPr>
              <a:t>Use a map</a:t>
            </a:r>
          </a:p>
          <a:p>
            <a:pPr marL="914400" lvl="1" indent="-457200" defTabSz="457200" eaLnBrk="1" hangingPunct="1">
              <a:buClr>
                <a:schemeClr val="accent3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0" dirty="0" smtClean="0">
                <a:solidFill>
                  <a:srgbClr val="FFFFFF"/>
                </a:solidFill>
              </a:rPr>
              <a:t>High </a:t>
            </a:r>
            <a:r>
              <a:rPr lang="en-US" altLang="en-US" sz="3600" b="0" i="1" dirty="0">
                <a:solidFill>
                  <a:srgbClr val="FFFFFF"/>
                </a:solidFill>
              </a:rPr>
              <a:t>r</a:t>
            </a:r>
            <a:r>
              <a:rPr lang="en-US" altLang="en-US" sz="3600" b="0" i="1" baseline="30000" dirty="0">
                <a:solidFill>
                  <a:srgbClr val="FFFFFF"/>
                </a:solidFill>
              </a:rPr>
              <a:t>2</a:t>
            </a:r>
            <a:r>
              <a:rPr lang="en-US" altLang="en-US" sz="3600" b="0" dirty="0" smtClean="0">
                <a:solidFill>
                  <a:srgbClr val="FFFFFF"/>
                </a:solidFill>
              </a:rPr>
              <a:t> in multiple populations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0" dirty="0" smtClean="0">
                <a:solidFill>
                  <a:srgbClr val="FFFFFF"/>
                </a:solidFill>
              </a:rPr>
              <a:t>In a single population:</a:t>
            </a:r>
          </a:p>
          <a:p>
            <a:pPr marL="914400" lvl="1" indent="-457200" defTabSz="457200" eaLnBrk="1" hangingPunct="1">
              <a:buClr>
                <a:schemeClr val="accent3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Truncate </a:t>
            </a:r>
            <a:r>
              <a:rPr lang="en-US" altLang="en-US" sz="3600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</a:t>
            </a:r>
            <a:r>
              <a:rPr lang="en-US" altLang="en-US" sz="3600" b="0" i="1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</a:t>
            </a:r>
            <a:r>
              <a:rPr lang="en-US" altLang="en-US" sz="36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values above </a:t>
            </a:r>
            <a:r>
              <a:rPr lang="en-US" altLang="en-US" sz="36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threshold</a:t>
            </a:r>
          </a:p>
          <a:p>
            <a:pPr marL="914400" lvl="1" indent="-457200" defTabSz="457200" eaLnBrk="1" hangingPunct="1">
              <a:buClr>
                <a:schemeClr val="accent3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Develop a bias correction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b="0" dirty="0" smtClean="0">
                <a:solidFill>
                  <a:srgbClr val="FFFFFF"/>
                </a:solidFill>
              </a:rPr>
              <a:t>Ignore the problem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3600" b="0" dirty="0" smtClean="0">
              <a:solidFill>
                <a:srgbClr val="FFFFFF"/>
              </a:solidFill>
            </a:endParaRP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 flipH="1">
            <a:off x="449263" y="1371600"/>
            <a:ext cx="9258300" cy="1588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Rectangle 2"/>
          <p:cNvSpPr>
            <a:spLocks noChangeArrowheads="1"/>
          </p:cNvSpPr>
          <p:nvPr/>
        </p:nvSpPr>
        <p:spPr bwMode="auto">
          <a:xfrm>
            <a:off x="952500" y="304800"/>
            <a:ext cx="85779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0" dirty="0" smtClean="0">
                <a:solidFill>
                  <a:srgbClr val="FAFD00"/>
                </a:solidFill>
              </a:rPr>
              <a:t>Strategies for dealing with bias</a:t>
            </a:r>
            <a:endParaRPr lang="en-US" alt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30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2382838" y="3151188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757738" y="3486150"/>
            <a:ext cx="1028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28625" y="1628775"/>
            <a:ext cx="9744075" cy="452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Randomly scatter </a:t>
            </a:r>
            <a:r>
              <a:rPr lang="en-US" altLang="en-US" sz="3200" b="0" i="1" dirty="0" smtClean="0">
                <a:solidFill>
                  <a:srgbClr val="FFFFFF"/>
                </a:solidFill>
              </a:rPr>
              <a:t>L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 loci on each of </a:t>
            </a:r>
            <a:r>
              <a:rPr lang="en-US" altLang="en-US" sz="3200" b="0" i="1" dirty="0" smtClean="0">
                <a:solidFill>
                  <a:srgbClr val="FFFFFF"/>
                </a:solidFill>
              </a:rPr>
              <a:t>Y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 chromosomes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Use mapping function to translate distances (</a:t>
            </a:r>
            <a:r>
              <a:rPr lang="en-US" altLang="en-US" sz="3200" b="0" i="1" dirty="0" err="1" smtClean="0">
                <a:solidFill>
                  <a:srgbClr val="FFFFFF"/>
                </a:solidFill>
              </a:rPr>
              <a:t>cM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) 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>
                <a:solidFill>
                  <a:srgbClr val="FFFFFF"/>
                </a:solidFill>
              </a:rPr>
              <a:t>	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	into recombination rate (</a:t>
            </a:r>
            <a:r>
              <a:rPr lang="en-US" altLang="en-US" sz="3200" b="0" i="1" dirty="0" smtClean="0">
                <a:solidFill>
                  <a:srgbClr val="FFFFFF"/>
                </a:solidFill>
              </a:rPr>
              <a:t>c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)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Use </a:t>
            </a:r>
            <a:r>
              <a:rPr lang="en-US" altLang="en-US" sz="3200" b="0" dirty="0" err="1" smtClean="0">
                <a:solidFill>
                  <a:srgbClr val="FFFFFF"/>
                </a:solidFill>
              </a:rPr>
              <a:t>SimCoal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 to generate quasi-equilibrium genetic 		composition, for given </a:t>
            </a:r>
            <a:r>
              <a:rPr lang="en-US" altLang="en-US" sz="3200" b="0" i="1" dirty="0" smtClean="0">
                <a:solidFill>
                  <a:srgbClr val="FFFFFF"/>
                </a:solidFill>
              </a:rPr>
              <a:t>Ne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 and </a:t>
            </a:r>
            <a:r>
              <a:rPr lang="en-US" altLang="en-US" sz="3200" b="0" i="1" dirty="0" smtClean="0">
                <a:solidFill>
                  <a:srgbClr val="FFFFFF"/>
                </a:solidFill>
              </a:rPr>
              <a:t>u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Use </a:t>
            </a:r>
            <a:r>
              <a:rPr lang="en-US" altLang="en-US" sz="3200" b="0" dirty="0" err="1" smtClean="0">
                <a:solidFill>
                  <a:srgbClr val="FFFFFF"/>
                </a:solidFill>
              </a:rPr>
              <a:t>SimuPop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 for a few generations to generate 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>
                <a:solidFill>
                  <a:srgbClr val="FFFFFF"/>
                </a:solidFill>
              </a:rPr>
              <a:t>	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	data 	to sample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Calculate </a:t>
            </a:r>
            <a:r>
              <a:rPr lang="en-US" altLang="en-US" sz="3200" b="0" i="1" dirty="0" smtClean="0">
                <a:solidFill>
                  <a:srgbClr val="FFFFFF"/>
                </a:solidFill>
              </a:rPr>
              <a:t>r</a:t>
            </a:r>
            <a:r>
              <a:rPr lang="en-US" altLang="en-US" sz="3200" b="0" i="1" baseline="30000" dirty="0" smtClean="0">
                <a:solidFill>
                  <a:srgbClr val="FFFFFF"/>
                </a:solidFill>
              </a:rPr>
              <a:t>2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 for each pair of loci and examine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>
                <a:solidFill>
                  <a:srgbClr val="FFFFFF"/>
                </a:solidFill>
              </a:rPr>
              <a:t>	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	patterns</a:t>
            </a: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 flipH="1">
            <a:off x="449263" y="1371600"/>
            <a:ext cx="9258300" cy="1588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Rectangle 2"/>
          <p:cNvSpPr>
            <a:spLocks noChangeArrowheads="1"/>
          </p:cNvSpPr>
          <p:nvPr/>
        </p:nvSpPr>
        <p:spPr bwMode="auto">
          <a:xfrm>
            <a:off x="2933700" y="304800"/>
            <a:ext cx="33682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0" dirty="0" smtClean="0">
                <a:solidFill>
                  <a:srgbClr val="FAFD00"/>
                </a:solidFill>
              </a:rPr>
              <a:t>Simulations</a:t>
            </a:r>
            <a:endParaRPr lang="en-US" altLang="en-US" sz="4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35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5" y="0"/>
            <a:ext cx="886423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57700" y="2971800"/>
            <a:ext cx="4343400" cy="1938992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rgbClr val="006600"/>
                </a:solidFill>
              </a:rPr>
              <a:t>For a single chromosome, the fraction of locus pairs with specific recombination values is INDEPENDENT OF THE NUMBER OF LOCI</a:t>
            </a:r>
            <a:endParaRPr lang="en-US" altLang="en-US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2382838" y="3151188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2087563" y="423863"/>
            <a:ext cx="36655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/>
          <a:p>
            <a:pPr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400" b="0" i="1">
                <a:solidFill>
                  <a:srgbClr val="FAFD00"/>
                </a:solidFill>
              </a:rPr>
              <a:t>N</a:t>
            </a:r>
            <a:r>
              <a:rPr lang="en-US" altLang="en-US" sz="4400" b="0" i="1" baseline="-12000">
                <a:solidFill>
                  <a:srgbClr val="FAFD00"/>
                </a:solidFill>
              </a:rPr>
              <a:t>e </a:t>
            </a:r>
            <a:r>
              <a:rPr lang="en-US" altLang="en-US" sz="4400" b="0">
                <a:solidFill>
                  <a:srgbClr val="FAFD00"/>
                </a:solidFill>
              </a:rPr>
              <a:t>as a lottery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66700" y="1600200"/>
            <a:ext cx="97440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/>
          <a:p>
            <a:pPr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>
                <a:solidFill>
                  <a:srgbClr val="FFFFFF"/>
                </a:solidFill>
              </a:rPr>
              <a:t>In a Wright-Fisher (ideal) population, everybody has the same number of 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tickets, and sampling is </a:t>
            </a:r>
            <a:r>
              <a:rPr lang="en-US" altLang="en-US" sz="2800" b="0" i="1" dirty="0" smtClean="0">
                <a:solidFill>
                  <a:srgbClr val="FFFFFF"/>
                </a:solidFill>
              </a:rPr>
              <a:t>with replacement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.  </a:t>
            </a:r>
            <a:endParaRPr lang="en-US" altLang="en-US" sz="2800" b="0" dirty="0">
              <a:solidFill>
                <a:srgbClr val="FFFFFF"/>
              </a:solidFill>
            </a:endParaRPr>
          </a:p>
          <a:p>
            <a:pPr marL="738188" lvl="1" indent="-280988"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>
                <a:solidFill>
                  <a:srgbClr val="FFFFFF"/>
                </a:solidFill>
              </a:rPr>
              <a:t>In that case, </a:t>
            </a:r>
            <a:r>
              <a:rPr lang="en-US" altLang="en-US" sz="2800" b="0" i="1" dirty="0" err="1">
                <a:solidFill>
                  <a:srgbClr val="FFFFFF"/>
                </a:solidFill>
              </a:rPr>
              <a:t>V</a:t>
            </a:r>
            <a:r>
              <a:rPr lang="en-US" altLang="en-US" sz="2800" b="0" i="1" baseline="-33000" dirty="0" err="1">
                <a:solidFill>
                  <a:srgbClr val="FFFFFF"/>
                </a:solidFill>
              </a:rPr>
              <a:t>k</a:t>
            </a:r>
            <a:r>
              <a:rPr lang="en-US" altLang="en-US" sz="2800" b="0" dirty="0">
                <a:solidFill>
                  <a:srgbClr val="FFFFFF"/>
                </a:solidFill>
              </a:rPr>
              <a:t> ≈ </a:t>
            </a:r>
            <a:r>
              <a:rPr lang="en-US" altLang="en-US" sz="2800" b="0" i="1" dirty="0">
                <a:solidFill>
                  <a:srgbClr val="FFFFFF"/>
                </a:solidFill>
              </a:rPr>
              <a:t>k</a:t>
            </a:r>
            <a:r>
              <a:rPr lang="en-US" altLang="en-US" sz="2800" b="0" dirty="0">
                <a:solidFill>
                  <a:srgbClr val="FFFFFF"/>
                </a:solidFill>
              </a:rPr>
              <a:t> and </a:t>
            </a:r>
            <a:r>
              <a:rPr lang="en-US" altLang="en-US" sz="2800" b="0" i="1" dirty="0">
                <a:solidFill>
                  <a:srgbClr val="FFFFFF"/>
                </a:solidFill>
              </a:rPr>
              <a:t>N</a:t>
            </a:r>
            <a:r>
              <a:rPr lang="en-US" altLang="en-US" sz="2800" b="0" i="1" baseline="-12000" dirty="0">
                <a:solidFill>
                  <a:srgbClr val="FFFFFF"/>
                </a:solidFill>
              </a:rPr>
              <a:t>e</a:t>
            </a:r>
            <a:r>
              <a:rPr lang="en-US" altLang="en-US" sz="2800" b="0" dirty="0">
                <a:solidFill>
                  <a:srgbClr val="FFFFFF"/>
                </a:solidFill>
              </a:rPr>
              <a:t> ≈ </a:t>
            </a:r>
            <a:r>
              <a:rPr lang="en-US" altLang="en-US" sz="2800" b="0" i="1" dirty="0">
                <a:solidFill>
                  <a:srgbClr val="FFFFFF"/>
                </a:solidFill>
              </a:rPr>
              <a:t>N.  </a:t>
            </a:r>
          </a:p>
          <a:p>
            <a:pPr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800" b="0" i="1" dirty="0">
              <a:solidFill>
                <a:srgbClr val="FFFFFF"/>
              </a:solidFill>
            </a:endParaRPr>
          </a:p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In most real populations, the lottery is rigged in favor of certain individuals who have a lot of tickets, while others have few or none.</a:t>
            </a:r>
          </a:p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800" b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err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Statifying</a:t>
            </a:r>
            <a:r>
              <a:rPr lang="en-US" altLang="en-US" sz="2800" b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the population into winners and losers increases </a:t>
            </a:r>
            <a:r>
              <a:rPr lang="en-US" altLang="en-US" sz="2800" b="0" i="1" dirty="0" err="1">
                <a:solidFill>
                  <a:srgbClr val="FFFFFF"/>
                </a:solidFill>
              </a:rPr>
              <a:t>V</a:t>
            </a:r>
            <a:r>
              <a:rPr lang="en-US" altLang="en-US" sz="2800" b="0" i="1" baseline="-33000" dirty="0" err="1">
                <a:solidFill>
                  <a:srgbClr val="FFFFFF"/>
                </a:solidFill>
              </a:rPr>
              <a:t>k</a:t>
            </a:r>
            <a:r>
              <a:rPr lang="en-US" altLang="en-US" sz="2800" b="0" i="1" baseline="-33000" dirty="0">
                <a:solidFill>
                  <a:srgbClr val="FFFFFF"/>
                </a:solidFill>
              </a:rPr>
              <a:t> </a:t>
            </a:r>
            <a:r>
              <a:rPr lang="en-US" altLang="en-US" sz="2800" b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and reduces </a:t>
            </a:r>
            <a:r>
              <a:rPr lang="en-US" altLang="en-US" sz="2800" b="0" i="1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en-US" sz="2800" b="0" i="1" baseline="-1200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altLang="en-US" sz="2800" b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 altLang="en-US" sz="2800" b="0" i="1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N.</a:t>
            </a:r>
          </a:p>
          <a:p>
            <a:pPr defTabSz="457200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i="1" dirty="0">
                <a:solidFill>
                  <a:srgbClr val="FFFFFF"/>
                </a:solidFill>
              </a:rPr>
              <a:t>		</a:t>
            </a: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449263" y="1447800"/>
            <a:ext cx="8474075" cy="1588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771900" y="2073275"/>
            <a:ext cx="538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2800" b="0">
                <a:solidFill>
                  <a:srgbClr val="FFFFFF"/>
                </a:solidFill>
              </a:rPr>
              <a:t>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figur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52400"/>
            <a:ext cx="901541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24300" y="1923871"/>
            <a:ext cx="4724400" cy="1200329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279F"/>
                </a:solidFill>
              </a:rPr>
              <a:t>Each additional chromosome</a:t>
            </a:r>
            <a:r>
              <a:rPr lang="en-US" altLang="en-US" sz="2400" dirty="0">
                <a:solidFill>
                  <a:srgbClr val="00279F"/>
                </a:solidFill>
              </a:rPr>
              <a:t> </a:t>
            </a:r>
            <a:r>
              <a:rPr lang="en-US" altLang="en-US" sz="2400" dirty="0" smtClean="0">
                <a:solidFill>
                  <a:srgbClr val="00279F"/>
                </a:solidFill>
              </a:rPr>
              <a:t>dilutes the overall fraction of linked loci </a:t>
            </a:r>
            <a:endParaRPr lang="en-US" altLang="en-US" sz="2400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1"/>
          <p:cNvGraphicFramePr>
            <a:graphicFrameLocks noChangeAspect="1"/>
          </p:cNvGraphicFramePr>
          <p:nvPr>
            <p:extLst/>
          </p:nvPr>
        </p:nvGraphicFramePr>
        <p:xfrm>
          <a:off x="1700213" y="155575"/>
          <a:ext cx="8548687" cy="670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name="SPW 11.0 Graph" r:id="rId4" imgW="5649120" imgH="4430160" progId="SigmaPlotGraphicObject.10">
                  <p:embed/>
                </p:oleObj>
              </mc:Choice>
              <mc:Fallback>
                <p:oleObj name="SPW 11.0 Graph" r:id="rId4" imgW="5649120" imgH="443016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155575"/>
                        <a:ext cx="8548687" cy="670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638300" y="76200"/>
            <a:ext cx="8001000" cy="584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dirty="0">
                <a:solidFill>
                  <a:srgbClr val="006600"/>
                </a:solidFill>
              </a:rPr>
              <a:t>Simulated data for unlinked loci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62500" y="2293203"/>
            <a:ext cx="5029200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b="0" dirty="0" smtClean="0">
                <a:solidFill>
                  <a:srgbClr val="000000"/>
                </a:solidFill>
              </a:rPr>
              <a:t>Expected = simple function of overall mean</a:t>
            </a:r>
            <a:endParaRPr lang="en-US" altLang="en-US" sz="2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"/>
          <p:cNvGraphicFramePr>
            <a:graphicFrameLocks noChangeAspect="1"/>
          </p:cNvGraphicFramePr>
          <p:nvPr>
            <p:extLst/>
          </p:nvPr>
        </p:nvGraphicFramePr>
        <p:xfrm>
          <a:off x="1790700" y="134938"/>
          <a:ext cx="8382000" cy="664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SPW 11.0 Graph" r:id="rId4" imgW="5614920" imgH="4452480" progId="SigmaPlotGraphicObject.10">
                  <p:embed/>
                </p:oleObj>
              </mc:Choice>
              <mc:Fallback>
                <p:oleObj name="SPW 11.0 Graph" r:id="rId4" imgW="5614920" imgH="445248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34938"/>
                        <a:ext cx="8382000" cy="664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76200"/>
            <a:ext cx="10287000" cy="584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rgbClr val="006600"/>
                </a:solidFill>
              </a:rPr>
              <a:t>Observed data for a real species (Chinook salmon)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7007225" y="1981200"/>
            <a:ext cx="2708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6600"/>
                </a:solidFill>
              </a:rPr>
              <a:t>Wes Larson et al.</a:t>
            </a:r>
          </a:p>
          <a:p>
            <a:pPr algn="ctr"/>
            <a:r>
              <a:rPr lang="en-US" sz="2400" dirty="0" smtClean="0">
                <a:solidFill>
                  <a:srgbClr val="006600"/>
                </a:solidFill>
              </a:rPr>
              <a:t>2014 </a:t>
            </a:r>
            <a:r>
              <a:rPr lang="en-US" sz="2400" dirty="0" err="1" smtClean="0">
                <a:solidFill>
                  <a:srgbClr val="006600"/>
                </a:solidFill>
              </a:rPr>
              <a:t>Evol</a:t>
            </a:r>
            <a:r>
              <a:rPr lang="en-US" sz="2400" dirty="0" smtClean="0">
                <a:solidFill>
                  <a:srgbClr val="006600"/>
                </a:solidFill>
              </a:rPr>
              <a:t> Apps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10300" y="3048000"/>
            <a:ext cx="3581400" cy="1384995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FF0000"/>
                </a:solidFill>
              </a:rPr>
              <a:t>Can we identify and remove ‘outlier’ </a:t>
            </a:r>
          </a:p>
          <a:p>
            <a:pPr algn="ctr"/>
            <a:r>
              <a:rPr lang="en-US" altLang="en-US" sz="2800" dirty="0" smtClean="0">
                <a:solidFill>
                  <a:srgbClr val="FF0000"/>
                </a:solidFill>
              </a:rPr>
              <a:t>LD values?</a:t>
            </a:r>
          </a:p>
        </p:txBody>
      </p:sp>
    </p:spTree>
    <p:extLst>
      <p:ext uri="{BB962C8B-B14F-4D97-AF65-F5344CB8AC3E}">
        <p14:creationId xmlns:p14="http://schemas.microsoft.com/office/powerpoint/2010/main" val="417759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31451"/>
              </p:ext>
            </p:extLst>
          </p:nvPr>
        </p:nvGraphicFramePr>
        <p:xfrm>
          <a:off x="4156075" y="-152400"/>
          <a:ext cx="4797425" cy="318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r:id="rId3" imgW="5934960" imgH="3942720" progId="">
                  <p:embed/>
                </p:oleObj>
              </mc:Choice>
              <mc:Fallback>
                <p:oleObj r:id="rId3" imgW="5934960" imgH="3942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6075" y="-152400"/>
                        <a:ext cx="4797425" cy="318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4267200"/>
            <a:ext cx="7581900" cy="107721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006600"/>
                </a:solidFill>
              </a:rPr>
              <a:t>Simulated</a:t>
            </a:r>
            <a:r>
              <a:rPr lang="en-US" altLang="en-US" sz="3200" dirty="0" smtClean="0">
                <a:solidFill>
                  <a:srgbClr val="006600"/>
                </a:solidFill>
              </a:rPr>
              <a:t> </a:t>
            </a:r>
            <a:r>
              <a:rPr lang="en-US" altLang="en-US" sz="3200" dirty="0">
                <a:solidFill>
                  <a:srgbClr val="006600"/>
                </a:solidFill>
              </a:rPr>
              <a:t>data for </a:t>
            </a:r>
            <a:r>
              <a:rPr lang="en-US" altLang="en-US" sz="3200" dirty="0" smtClean="0">
                <a:solidFill>
                  <a:srgbClr val="006600"/>
                </a:solidFill>
              </a:rPr>
              <a:t>4 chromosomes with linkage</a:t>
            </a:r>
            <a:endParaRPr lang="en-US" alt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76617"/>
              </p:ext>
            </p:extLst>
          </p:nvPr>
        </p:nvGraphicFramePr>
        <p:xfrm>
          <a:off x="4374727" y="-76200"/>
          <a:ext cx="4121573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r:id="rId3" imgW="5934960" imgH="7024320" progId="">
                  <p:embed/>
                </p:oleObj>
              </mc:Choice>
              <mc:Fallback>
                <p:oleObj r:id="rId3" imgW="5934960" imgH="7024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4727" y="-76200"/>
                        <a:ext cx="4121573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312546"/>
              </p:ext>
            </p:extLst>
          </p:nvPr>
        </p:nvGraphicFramePr>
        <p:xfrm>
          <a:off x="4381500" y="-135094"/>
          <a:ext cx="4191000" cy="699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r:id="rId3" imgW="5934960" imgH="9905040" progId="">
                  <p:embed/>
                </p:oleObj>
              </mc:Choice>
              <mc:Fallback>
                <p:oleObj r:id="rId3" imgW="5934960" imgH="9905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1500" y="-135094"/>
                        <a:ext cx="4191000" cy="6993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6057900" y="5410200"/>
            <a:ext cx="0" cy="10668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52400"/>
            <a:ext cx="8534400" cy="66294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95700" y="596205"/>
            <a:ext cx="5105400" cy="1384995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FF0000"/>
                </a:solidFill>
              </a:rPr>
              <a:t>One-pass truncation of outlier r^2 values only removes part of the bias</a:t>
            </a:r>
            <a:endParaRPr lang="en-US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95700" y="3187005"/>
            <a:ext cx="5105400" cy="1384995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6600"/>
                </a:solidFill>
              </a:rPr>
              <a:t>Repeated truncation of outlier r^2 values is prone to overshoot true mean r^2</a:t>
            </a:r>
            <a:endParaRPr lang="en-US" altLang="en-US" sz="2800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57700" y="228600"/>
            <a:ext cx="5257800" cy="52322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FF0000"/>
                </a:solidFill>
              </a:rPr>
              <a:t>What if you use all the loci?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0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10300" y="838200"/>
            <a:ext cx="3505200" cy="9541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000000"/>
                </a:solidFill>
              </a:rPr>
              <a:t>All loci = blue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</a:rPr>
              <a:t>Unlinked loci = red</a:t>
            </a:r>
          </a:p>
        </p:txBody>
      </p:sp>
    </p:spTree>
    <p:extLst>
      <p:ext uri="{BB962C8B-B14F-4D97-AF65-F5344CB8AC3E}">
        <p14:creationId xmlns:p14="http://schemas.microsoft.com/office/powerpoint/2010/main" val="1340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66" y="76200"/>
            <a:ext cx="9080234" cy="67818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52700" y="381000"/>
            <a:ext cx="6096000" cy="1384995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solidFill>
                  <a:srgbClr val="000000"/>
                </a:solidFill>
              </a:rPr>
              <a:t>Effect of number of chromosomes on bias is largely independent of actual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Nec</a:t>
            </a:r>
            <a:endParaRPr lang="en-US" alt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2382838" y="3151188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757738" y="3486150"/>
            <a:ext cx="1028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28625" y="1628775"/>
            <a:ext cx="9744075" cy="261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For </a:t>
            </a:r>
            <a:r>
              <a:rPr lang="en-US" altLang="en-US" sz="3200" b="0" i="1" dirty="0" smtClean="0">
                <a:solidFill>
                  <a:srgbClr val="FFFFFF"/>
                </a:solidFill>
              </a:rPr>
              <a:t>L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 SNP loci, there are </a:t>
            </a:r>
            <a:r>
              <a:rPr lang="en-US" altLang="en-US" sz="3200" b="0" i="1" dirty="0" smtClean="0">
                <a:solidFill>
                  <a:srgbClr val="FFFFFF"/>
                </a:solidFill>
              </a:rPr>
              <a:t>n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 = </a:t>
            </a:r>
            <a:r>
              <a:rPr lang="en-US" altLang="en-US" sz="3200" b="0" i="1" dirty="0" smtClean="0">
                <a:solidFill>
                  <a:srgbClr val="FFFFFF"/>
                </a:solidFill>
              </a:rPr>
              <a:t>L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(</a:t>
            </a:r>
            <a:r>
              <a:rPr lang="en-US" altLang="en-US" sz="3200" b="0" i="1" dirty="0" smtClean="0">
                <a:solidFill>
                  <a:srgbClr val="FFFFFF"/>
                </a:solidFill>
              </a:rPr>
              <a:t>L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-1)/2 pairwise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>
                <a:solidFill>
                  <a:srgbClr val="FFFFFF"/>
                </a:solidFill>
              </a:rPr>
              <a:t>	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	comparisons, with (supposedly) </a:t>
            </a:r>
            <a:r>
              <a:rPr lang="en-US" altLang="en-US" sz="3200" b="0" i="1" dirty="0" smtClean="0">
                <a:solidFill>
                  <a:srgbClr val="FFFFFF"/>
                </a:solidFill>
              </a:rPr>
              <a:t>n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FFFFFF"/>
                </a:solidFill>
              </a:rPr>
              <a:t>df</a:t>
            </a:r>
            <a:endParaRPr lang="en-US" altLang="en-US" sz="3200" b="0" dirty="0" smtClean="0">
              <a:solidFill>
                <a:srgbClr val="FFFFFF"/>
              </a:solidFill>
            </a:endParaRPr>
          </a:p>
          <a:p>
            <a:pPr defTabSz="457200" eaLnBrk="1" hangingPunct="1"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Theory says </a:t>
            </a:r>
            <a:r>
              <a:rPr lang="en-US" altLang="en-US" sz="3200" b="0" dirty="0" err="1" smtClean="0">
                <a:solidFill>
                  <a:srgbClr val="FFFFFF"/>
                </a:solidFill>
              </a:rPr>
              <a:t>Var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(mean </a:t>
            </a:r>
            <a:r>
              <a:rPr lang="en-US" altLang="en-US" sz="3200" b="0" i="1" dirty="0" smtClean="0">
                <a:solidFill>
                  <a:srgbClr val="FFFFFF"/>
                </a:solidFill>
              </a:rPr>
              <a:t>r</a:t>
            </a:r>
            <a:r>
              <a:rPr lang="en-US" altLang="en-US" sz="3200" b="0" i="1" baseline="30000" dirty="0" smtClean="0">
                <a:solidFill>
                  <a:srgbClr val="FFFFFF"/>
                </a:solidFill>
              </a:rPr>
              <a:t>2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) is proportional to 1/</a:t>
            </a:r>
            <a:r>
              <a:rPr lang="en-US" sz="3200" dirty="0" smtClean="0">
                <a:solidFill>
                  <a:srgbClr val="FFFFFF"/>
                </a:solidFill>
              </a:rPr>
              <a:t>√</a:t>
            </a:r>
            <a:r>
              <a:rPr lang="en-US" sz="3200" b="0" i="1" dirty="0">
                <a:solidFill>
                  <a:srgbClr val="FFFFFF"/>
                </a:solidFill>
              </a:rPr>
              <a:t>n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0" dirty="0" smtClean="0">
                <a:solidFill>
                  <a:srgbClr val="FFFFFF"/>
                </a:solidFill>
              </a:rPr>
              <a:t>With 10K SNPs, </a:t>
            </a:r>
            <a:r>
              <a:rPr lang="en-US" altLang="en-US" sz="3200" b="0" i="1" dirty="0" smtClean="0">
                <a:solidFill>
                  <a:srgbClr val="FFFFFF"/>
                </a:solidFill>
              </a:rPr>
              <a:t>n</a:t>
            </a:r>
            <a:r>
              <a:rPr lang="en-US" sz="3200" dirty="0" smtClean="0">
                <a:solidFill>
                  <a:srgbClr val="00CC99">
                    <a:lumMod val="40000"/>
                    <a:lumOff val="60000"/>
                  </a:srgbClr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≈</a:t>
            </a:r>
            <a:r>
              <a:rPr lang="en-US" altLang="en-US" sz="3200" b="0" dirty="0" smtClean="0">
                <a:solidFill>
                  <a:srgbClr val="FFFFFF"/>
                </a:solidFill>
              </a:rPr>
              <a:t> 50 million; implies tiny CIs.</a:t>
            </a:r>
            <a:endParaRPr lang="en-US" altLang="en-US" sz="3200" b="0" dirty="0">
              <a:solidFill>
                <a:srgbClr val="FFFFFF"/>
              </a:solidFill>
            </a:endParaRP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dirty="0" smtClean="0">
                <a:solidFill>
                  <a:srgbClr val="FFFF00"/>
                </a:solidFill>
              </a:rPr>
              <a:t>But:</a:t>
            </a: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 flipH="1">
            <a:off x="449263" y="1371600"/>
            <a:ext cx="9258300" cy="1588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806" name="Rectangle 2"/>
          <p:cNvSpPr>
            <a:spLocks noChangeArrowheads="1"/>
          </p:cNvSpPr>
          <p:nvPr/>
        </p:nvSpPr>
        <p:spPr bwMode="auto">
          <a:xfrm>
            <a:off x="952500" y="304800"/>
            <a:ext cx="73789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800" b="0" dirty="0" smtClean="0">
                <a:solidFill>
                  <a:srgbClr val="FAFD00"/>
                </a:solidFill>
              </a:rPr>
              <a:t>Issues regarding precision</a:t>
            </a:r>
            <a:endParaRPr lang="en-US" altLang="en-US" sz="4800" b="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" y="4280118"/>
            <a:ext cx="876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defTabSz="457200" eaLnBrk="1" hangingPunct="1"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>
                <a:solidFill>
                  <a:srgbClr val="FFFFFF"/>
                </a:solidFill>
              </a:rPr>
              <a:t>Locus pairs are not independent (1-2, 1-3, 2-3)</a:t>
            </a:r>
          </a:p>
          <a:p>
            <a:pPr marL="914400" lvl="1" indent="-457200" defTabSz="457200" eaLnBrk="1" hangingPunct="1">
              <a:buClr>
                <a:srgbClr val="FFFF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>
                <a:solidFill>
                  <a:srgbClr val="FFFFFF"/>
                </a:solidFill>
              </a:rPr>
              <a:t>Many loci are linked so information is redundant</a:t>
            </a:r>
          </a:p>
          <a:p>
            <a:pPr defTabSz="457200" eaLnBrk="1" hangingPunct="1">
              <a:buClr>
                <a:srgbClr val="FFFF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>
                <a:solidFill>
                  <a:srgbClr val="66FFFF"/>
                </a:solidFill>
              </a:rPr>
              <a:t>Effective </a:t>
            </a:r>
            <a:r>
              <a:rPr lang="en-US" altLang="en-US" sz="2800" b="0" dirty="0" err="1" smtClean="0">
                <a:solidFill>
                  <a:srgbClr val="66FFFF"/>
                </a:solidFill>
              </a:rPr>
              <a:t>df</a:t>
            </a:r>
            <a:r>
              <a:rPr lang="en-US" altLang="en-US" sz="2800" b="0" dirty="0" smtClean="0">
                <a:solidFill>
                  <a:srgbClr val="66FFFF"/>
                </a:solidFill>
              </a:rPr>
              <a:t> </a:t>
            </a:r>
            <a:r>
              <a:rPr lang="en-US" altLang="en-US" sz="2800" b="0" dirty="0">
                <a:solidFill>
                  <a:srgbClr val="66FFFF"/>
                </a:solidFill>
              </a:rPr>
              <a:t>must be much smaller than </a:t>
            </a:r>
            <a:r>
              <a:rPr lang="en-US" altLang="en-US" sz="2800" b="0" i="1" dirty="0">
                <a:solidFill>
                  <a:srgbClr val="66FFFF"/>
                </a:solidFill>
              </a:rPr>
              <a:t>n</a:t>
            </a:r>
            <a:r>
              <a:rPr lang="en-US" altLang="en-US" sz="2800" b="0" dirty="0">
                <a:solidFill>
                  <a:srgbClr val="66FFFF"/>
                </a:solidFill>
              </a:rPr>
              <a:t>, but</a:t>
            </a:r>
          </a:p>
          <a:p>
            <a:pPr defTabSz="457200" eaLnBrk="1" hangingPunct="1">
              <a:buClr>
                <a:srgbClr val="FFFF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>
                <a:solidFill>
                  <a:srgbClr val="66FFFF"/>
                </a:solidFill>
              </a:rPr>
              <a:t>		nobody knows by how much</a:t>
            </a:r>
          </a:p>
        </p:txBody>
      </p:sp>
    </p:spTree>
    <p:extLst>
      <p:ext uri="{BB962C8B-B14F-4D97-AF65-F5344CB8AC3E}">
        <p14:creationId xmlns:p14="http://schemas.microsoft.com/office/powerpoint/2010/main" val="242552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318130" y="228600"/>
            <a:ext cx="7774565" cy="13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3600" b="0">
                <a:solidFill>
                  <a:schemeClr val="tx2"/>
                </a:solidFill>
              </a:rPr>
              <a:t>Factors that stratify a population and </a:t>
            </a:r>
          </a:p>
          <a:p>
            <a:pPr algn="ctr"/>
            <a:r>
              <a:rPr lang="en-US" altLang="en-US" sz="3600" b="0">
                <a:solidFill>
                  <a:schemeClr val="tx2"/>
                </a:solidFill>
              </a:rPr>
              <a:t>reduce </a:t>
            </a:r>
            <a:r>
              <a:rPr lang="en-US" altLang="en-US" sz="3600" b="0" i="1">
                <a:solidFill>
                  <a:schemeClr val="tx2"/>
                </a:solidFill>
              </a:rPr>
              <a:t>N</a:t>
            </a:r>
            <a:r>
              <a:rPr lang="en-US" altLang="en-US" sz="3600" b="0" i="1" baseline="-12000">
                <a:solidFill>
                  <a:schemeClr val="tx2"/>
                </a:solidFill>
              </a:rPr>
              <a:t>e</a:t>
            </a:r>
            <a:r>
              <a:rPr lang="en-US" altLang="en-US" sz="3600" b="0" baseline="-12000">
                <a:solidFill>
                  <a:schemeClr val="tx2"/>
                </a:solidFill>
              </a:rPr>
              <a:t> </a:t>
            </a:r>
            <a:r>
              <a:rPr lang="en-US" altLang="en-US" sz="3600" b="0" i="1">
                <a:solidFill>
                  <a:srgbClr val="FF3300"/>
                </a:solidFill>
              </a:rPr>
              <a:t>within</a:t>
            </a:r>
            <a:r>
              <a:rPr lang="en-US" altLang="en-US" sz="3600" b="0">
                <a:solidFill>
                  <a:schemeClr val="tx2"/>
                </a:solidFill>
              </a:rPr>
              <a:t> generations</a:t>
            </a:r>
            <a:endParaRPr lang="en-US" altLang="en-US" sz="1400" b="0">
              <a:solidFill>
                <a:schemeClr val="tx2"/>
              </a:solidFill>
            </a:endParaRPr>
          </a:p>
          <a:p>
            <a:pPr algn="ctr"/>
            <a:r>
              <a:rPr lang="en-US" altLang="en-US" sz="1400" b="0" baseline="-12000">
                <a:solidFill>
                  <a:schemeClr val="tx2"/>
                </a:solidFill>
              </a:rPr>
              <a:t>            </a:t>
            </a:r>
          </a:p>
        </p:txBody>
      </p:sp>
      <p:sp>
        <p:nvSpPr>
          <p:cNvPr id="4101" name="Line 3"/>
          <p:cNvSpPr>
            <a:spLocks noChangeShapeType="1"/>
          </p:cNvSpPr>
          <p:nvPr/>
        </p:nvSpPr>
        <p:spPr bwMode="auto">
          <a:xfrm>
            <a:off x="533400" y="14732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495300" y="1628775"/>
            <a:ext cx="9448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0" dirty="0">
                <a:solidFill>
                  <a:srgbClr val="8CFBF9"/>
                </a:solidFill>
              </a:rPr>
              <a:t>Separate sexes</a:t>
            </a:r>
          </a:p>
          <a:p>
            <a:pPr lvl="1" indent="-273050"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This requires two lotteries</a:t>
            </a:r>
          </a:p>
          <a:p>
            <a:pPr lvl="1" indent="-273050"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Members of the less-numerous sex have fewer 		competitors and leave more offspring/parent</a:t>
            </a:r>
          </a:p>
          <a:p>
            <a:pPr lvl="1" indent="-273050"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This increases overall </a:t>
            </a:r>
            <a:r>
              <a:rPr lang="en-US" altLang="en-US" sz="2800" b="0" dirty="0" err="1">
                <a:solidFill>
                  <a:srgbClr val="FFFFFF"/>
                </a:solidFill>
              </a:rPr>
              <a:t>Vk</a:t>
            </a:r>
            <a:r>
              <a:rPr lang="en-US" altLang="en-US" sz="2800" b="0" dirty="0">
                <a:solidFill>
                  <a:srgbClr val="FFFFFF"/>
                </a:solidFill>
              </a:rPr>
              <a:t> and reduces Ne</a:t>
            </a:r>
          </a:p>
          <a:p>
            <a:pPr lvl="1" indent="-273050"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Effect is minor unless skew is very strong	</a:t>
            </a:r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6759575" y="4267200"/>
          <a:ext cx="3489325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" name="SPW 8.0 Graph" r:id="rId4" imgW="6170040" imgH="4472280" progId="SigmaPlotGraphicObject.7">
                  <p:embed/>
                </p:oleObj>
              </mc:Choice>
              <mc:Fallback>
                <p:oleObj name="SPW 8.0 Graph" r:id="rId4" imgW="6170040" imgH="4472280" progId="SigmaPlotGraphicObject.7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4267200"/>
                        <a:ext cx="3489325" cy="252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"/>
          <p:cNvGraphicFramePr>
            <a:graphicFrameLocks noChangeAspect="1"/>
          </p:cNvGraphicFramePr>
          <p:nvPr/>
        </p:nvGraphicFramePr>
        <p:xfrm>
          <a:off x="2628900" y="5105400"/>
          <a:ext cx="37068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" name="Equation" r:id="rId6" imgW="1473120" imgH="393480" progId="Equation.3">
                  <p:embed/>
                </p:oleObj>
              </mc:Choice>
              <mc:Fallback>
                <p:oleObj name="Equation" r:id="rId6" imgW="147312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5105400"/>
                        <a:ext cx="3706813" cy="990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866899" y="339513"/>
          <a:ext cx="8382001" cy="644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6" name="SPW 11.0 Graph" r:id="rId4" imgW="5680440" imgH="4365720" progId="SigmaPlotGraphicObject.10">
                  <p:embed/>
                </p:oleObj>
              </mc:Choice>
              <mc:Fallback>
                <p:oleObj name="SPW 11.0 Graph" r:id="rId4" imgW="5680440" imgH="43657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6899" y="339513"/>
                        <a:ext cx="8382001" cy="644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33900" y="141982"/>
            <a:ext cx="4343400" cy="1077218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0" dirty="0" smtClean="0">
                <a:solidFill>
                  <a:srgbClr val="000000"/>
                </a:solidFill>
              </a:rPr>
              <a:t>Actual vs theoretical</a:t>
            </a:r>
          </a:p>
          <a:p>
            <a:pPr algn="ctr"/>
            <a:r>
              <a:rPr lang="en-US" altLang="en-US" sz="3200" b="0" dirty="0" smtClean="0">
                <a:solidFill>
                  <a:srgbClr val="000000"/>
                </a:solidFill>
              </a:rPr>
              <a:t>95% CIs for Ne^</a:t>
            </a:r>
          </a:p>
        </p:txBody>
      </p:sp>
    </p:spTree>
    <p:extLst>
      <p:ext uri="{BB962C8B-B14F-4D97-AF65-F5344CB8AC3E}">
        <p14:creationId xmlns:p14="http://schemas.microsoft.com/office/powerpoint/2010/main" val="409750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2382838" y="3151188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757738" y="3486150"/>
            <a:ext cx="1028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42900" y="1295400"/>
            <a:ext cx="9744075" cy="47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/>
          <a:p>
            <a:pPr marL="457200" indent="-457200" defTabSz="457200" eaLnBrk="1" hangingPunct="1"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More loci do NOT increase the fraction that are linked</a:t>
            </a:r>
          </a:p>
          <a:p>
            <a:pPr marL="457200" indent="-457200" defTabSz="457200" eaLnBrk="1" hangingPunct="1">
              <a:spcAft>
                <a:spcPts val="120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Most random pairs of loci are not linked</a:t>
            </a:r>
          </a:p>
          <a:p>
            <a:pPr marL="457200" indent="-457200" defTabSz="457200" eaLnBrk="1" hangingPunct="1">
              <a:spcAft>
                <a:spcPts val="1200"/>
              </a:spcAft>
              <a:buClr>
                <a:srgbClr val="FFFF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Linked loci downwardly bias Ne^.  Bias from ignoring linkage is less severe when number of chromosomes is large</a:t>
            </a:r>
          </a:p>
          <a:p>
            <a:pPr marL="457200" indent="-457200" defTabSz="457200" eaLnBrk="1" hangingPunct="1">
              <a:spcAft>
                <a:spcPts val="1200"/>
              </a:spcAft>
              <a:buClr>
                <a:srgbClr val="FFFF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Strategies to purge outlier pairs of loci 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are only partially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 effective</a:t>
            </a:r>
          </a:p>
          <a:p>
            <a:pPr marL="457200" indent="-457200" defTabSz="457200" eaLnBrk="1" hangingPunct="1">
              <a:spcAft>
                <a:spcPts val="1200"/>
              </a:spcAft>
              <a:buClr>
                <a:srgbClr val="FFFF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A bias correction factor based on # chromosomes is better</a:t>
            </a:r>
            <a:endParaRPr lang="en-US" altLang="en-US" sz="2800" b="0" dirty="0" smtClean="0">
              <a:solidFill>
                <a:srgbClr val="FFFFFF"/>
              </a:solidFill>
            </a:endParaRPr>
          </a:p>
          <a:p>
            <a:pPr marL="457200" indent="-457200" defTabSz="457200" eaLnBrk="1" hangingPunct="1">
              <a:spcAft>
                <a:spcPts val="1200"/>
              </a:spcAft>
              <a:buClr>
                <a:srgbClr val="FFFF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Standard methods for computing CIs overestimate precision for genomics datasets, perhaps to a large degree</a:t>
            </a:r>
            <a:endParaRPr lang="en-US" altLang="en-US" sz="2800" b="0" dirty="0" smtClean="0">
              <a:solidFill>
                <a:srgbClr val="66FFFF"/>
              </a:solidFill>
            </a:endParaRP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 flipH="1">
            <a:off x="449263" y="1066800"/>
            <a:ext cx="9258300" cy="1588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806" name="Rectangle 2"/>
          <p:cNvSpPr>
            <a:spLocks noChangeArrowheads="1"/>
          </p:cNvSpPr>
          <p:nvPr/>
        </p:nvSpPr>
        <p:spPr bwMode="auto">
          <a:xfrm>
            <a:off x="1369257" y="152400"/>
            <a:ext cx="74318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400" b="0" dirty="0" smtClean="0">
                <a:solidFill>
                  <a:srgbClr val="FAFD00"/>
                </a:solidFill>
              </a:rPr>
              <a:t>Genomics and LD: Summary</a:t>
            </a:r>
            <a:endParaRPr lang="en-US" altLang="en-US" sz="44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13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2382838" y="3151188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757738" y="3486150"/>
            <a:ext cx="1028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42900" y="1219200"/>
            <a:ext cx="9744075" cy="5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/>
          <a:p>
            <a:pPr indent="-274320" defTabSz="457200" eaLnBrk="1" hangingPunct="1"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More loci does NOT increase the fraction that are linked, </a:t>
            </a:r>
          </a:p>
          <a:p>
            <a:pPr indent="-274320" defTabSz="457200" eaLnBrk="1" hangingPunct="1"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>
                <a:solidFill>
                  <a:srgbClr val="FFFFFF"/>
                </a:solidFill>
              </a:rPr>
              <a:t>	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	but it does:</a:t>
            </a:r>
          </a:p>
          <a:p>
            <a:pPr marL="914400" lvl="4" indent="-274320" defTabSz="457200" eaLnBrk="1" hangingPunct="1">
              <a:spcAft>
                <a:spcPts val="0"/>
              </a:spcAft>
              <a:buClr>
                <a:schemeClr val="accent3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increase the certainty that </a:t>
            </a:r>
            <a:r>
              <a:rPr lang="en-US" altLang="en-US" sz="2800" b="0" i="1" dirty="0" smtClean="0">
                <a:solidFill>
                  <a:srgbClr val="FFFFFF"/>
                </a:solidFill>
              </a:rPr>
              <a:t>some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 loci are linked</a:t>
            </a:r>
          </a:p>
          <a:p>
            <a:pPr marL="914400" lvl="4" indent="-274320" defTabSz="457200" eaLnBrk="1" hangingPunct="1">
              <a:spcAft>
                <a:spcPts val="0"/>
              </a:spcAft>
              <a:buClr>
                <a:schemeClr val="accent3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Improves fit between expected and observed distribution of recombination rates</a:t>
            </a:r>
          </a:p>
          <a:p>
            <a:pPr indent="-274320" defTabSz="457200" eaLnBrk="1" hangingPunct="1">
              <a:spcAft>
                <a:spcPts val="0"/>
              </a:spcAft>
              <a:buClr>
                <a:schemeClr val="accent3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Most pairs of loci are not 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linked, but loci that are linked 				downwardly 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bias Ne^. </a:t>
            </a:r>
            <a:endParaRPr lang="en-US" altLang="en-US" sz="2800" b="0" dirty="0" smtClean="0">
              <a:solidFill>
                <a:srgbClr val="FFFFFF"/>
              </a:solidFill>
            </a:endParaRPr>
          </a:p>
          <a:p>
            <a:pPr indent="-274320" defTabSz="457200" eaLnBrk="1" hangingPunct="1">
              <a:spcAft>
                <a:spcPts val="0"/>
              </a:spcAft>
              <a:buClr>
                <a:schemeClr val="accent3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Strategies </a:t>
            </a:r>
            <a:r>
              <a:rPr lang="en-US" altLang="en-US" sz="2800" b="0" dirty="0">
                <a:solidFill>
                  <a:srgbClr val="FFFFFF"/>
                </a:solidFill>
              </a:rPr>
              <a:t>to purge outlier pairs of loci are only 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partially</a:t>
            </a:r>
          </a:p>
          <a:p>
            <a:pPr indent="-274320" defTabSz="457200" eaLnBrk="1" hangingPunct="1">
              <a:spcAft>
                <a:spcPts val="0"/>
              </a:spcAft>
              <a:buClr>
                <a:schemeClr val="accent3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		effective</a:t>
            </a:r>
            <a:endParaRPr lang="en-US" altLang="en-US" sz="2800" b="0" dirty="0">
              <a:solidFill>
                <a:srgbClr val="FFFFFF"/>
              </a:solidFill>
            </a:endParaRPr>
          </a:p>
          <a:p>
            <a:pPr indent="-274320" defTabSz="457200" eaLnBrk="1" hangingPunct="1">
              <a:spcAft>
                <a:spcPts val="0"/>
              </a:spcAft>
              <a:buClr>
                <a:srgbClr val="FFFFFF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>
                <a:solidFill>
                  <a:srgbClr val="FFFFFF"/>
                </a:solidFill>
              </a:rPr>
              <a:t>A bias correction factor based on # chromosomes is better</a:t>
            </a:r>
          </a:p>
          <a:p>
            <a:pPr indent="-274320" defTabSz="457200" eaLnBrk="1" hangingPunct="1">
              <a:spcAft>
                <a:spcPts val="0"/>
              </a:spcAft>
              <a:buClr>
                <a:schemeClr val="accent3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Standard 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methods that don’t account for 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linkage</a:t>
            </a:r>
          </a:p>
          <a:p>
            <a:pPr indent="-274320" defTabSz="457200" eaLnBrk="1" hangingPunct="1">
              <a:spcAft>
                <a:spcPts val="0"/>
              </a:spcAft>
              <a:buClr>
                <a:schemeClr val="accent3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>
                <a:solidFill>
                  <a:srgbClr val="FFFFFF"/>
                </a:solidFill>
              </a:rPr>
              <a:t>	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	overestimate 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precision, perhaps to a large degree</a:t>
            </a:r>
            <a:endParaRPr lang="en-US" altLang="en-US" sz="2800" b="0" dirty="0" smtClean="0">
              <a:solidFill>
                <a:srgbClr val="66FFFF"/>
              </a:solidFill>
            </a:endParaRP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 flipH="1">
            <a:off x="449263" y="1066800"/>
            <a:ext cx="9258300" cy="1588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Rectangle 2"/>
          <p:cNvSpPr>
            <a:spLocks noChangeArrowheads="1"/>
          </p:cNvSpPr>
          <p:nvPr/>
        </p:nvSpPr>
        <p:spPr bwMode="auto">
          <a:xfrm>
            <a:off x="1369257" y="152400"/>
            <a:ext cx="74318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400" b="0" dirty="0" smtClean="0">
                <a:solidFill>
                  <a:srgbClr val="FAFD00"/>
                </a:solidFill>
              </a:rPr>
              <a:t>Genomics and LD: Summary</a:t>
            </a:r>
            <a:endParaRPr lang="en-US" altLang="en-US" sz="44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58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8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2382838" y="3151188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757738" y="3486150"/>
            <a:ext cx="1028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42900" y="1447800"/>
            <a:ext cx="9744075" cy="353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err="1" smtClean="0">
                <a:solidFill>
                  <a:srgbClr val="FFFFFF"/>
                </a:solidFill>
              </a:rPr>
              <a:t>EasyPop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 (</a:t>
            </a:r>
            <a:r>
              <a:rPr lang="en-US" altLang="en-US" sz="2800" b="0" dirty="0" err="1" smtClean="0">
                <a:solidFill>
                  <a:srgbClr val="FFFFFF"/>
                </a:solidFill>
              </a:rPr>
              <a:t>Balloux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 2001)</a:t>
            </a:r>
          </a:p>
          <a:p>
            <a:pPr lvl="1"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Simulate data for Ne and population structure analyses</a:t>
            </a:r>
          </a:p>
          <a:p>
            <a:pPr lvl="1"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Illustrate some basic </a:t>
            </a:r>
            <a:r>
              <a:rPr lang="en-US" altLang="en-US" sz="2800" b="0" dirty="0" err="1" smtClean="0">
                <a:solidFill>
                  <a:srgbClr val="FFFFFF"/>
                </a:solidFill>
              </a:rPr>
              <a:t>popgen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 principles</a:t>
            </a: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800" b="0" dirty="0">
              <a:solidFill>
                <a:srgbClr val="FFFFFF"/>
              </a:solidFill>
            </a:endParaRPr>
          </a:p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err="1" smtClean="0">
                <a:solidFill>
                  <a:srgbClr val="FFFFFF"/>
                </a:solidFill>
              </a:rPr>
              <a:t>NeEstimator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 V2 (Do et al. 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2014)</a:t>
            </a:r>
            <a:endParaRPr lang="en-US" altLang="en-US" sz="2800" b="0" dirty="0" smtClean="0">
              <a:solidFill>
                <a:srgbClr val="FFFFFF"/>
              </a:solidFill>
            </a:endParaRPr>
          </a:p>
          <a:p>
            <a:pPr lvl="1"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Completely updated</a:t>
            </a:r>
          </a:p>
          <a:p>
            <a:pPr lvl="1"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New single-sample methods and temporal options</a:t>
            </a:r>
          </a:p>
          <a:p>
            <a:pPr lvl="1"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b="0" dirty="0" smtClean="0">
                <a:solidFill>
                  <a:srgbClr val="FFFFFF"/>
                </a:solidFill>
              </a:rPr>
              <a:t>Ready for genomics era</a:t>
            </a:r>
            <a:endParaRPr lang="en-US" altLang="en-US" sz="2800" b="0" dirty="0" smtClean="0">
              <a:solidFill>
                <a:srgbClr val="66FFFF"/>
              </a:solidFill>
            </a:endParaRP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 flipH="1">
            <a:off x="449263" y="1066800"/>
            <a:ext cx="9258300" cy="1588"/>
          </a:xfrm>
          <a:prstGeom prst="line">
            <a:avLst/>
          </a:prstGeom>
          <a:noFill/>
          <a:ln w="50760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Rectangle 2"/>
          <p:cNvSpPr>
            <a:spLocks noChangeArrowheads="1"/>
          </p:cNvSpPr>
          <p:nvPr/>
        </p:nvSpPr>
        <p:spPr bwMode="auto">
          <a:xfrm>
            <a:off x="1369257" y="152400"/>
            <a:ext cx="61157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4400" b="0" dirty="0" smtClean="0">
                <a:solidFill>
                  <a:srgbClr val="FAFD00"/>
                </a:solidFill>
              </a:rPr>
              <a:t>Software and Exercises</a:t>
            </a:r>
            <a:endParaRPr lang="en-US" altLang="en-US" sz="44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1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030224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3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87"/>
            <a:ext cx="10096500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9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8100"/>
            <a:ext cx="10058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9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" y="190500"/>
            <a:ext cx="1018032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9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876300" y="396875"/>
            <a:ext cx="85693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3600">
                <a:solidFill>
                  <a:schemeClr val="tx2"/>
                </a:solidFill>
              </a:rPr>
              <a:t>Stratification </a:t>
            </a:r>
            <a:r>
              <a:rPr lang="en-US" altLang="en-US" sz="3600" i="1">
                <a:solidFill>
                  <a:srgbClr val="FF3300"/>
                </a:solidFill>
              </a:rPr>
              <a:t>within</a:t>
            </a:r>
            <a:r>
              <a:rPr lang="en-US" altLang="en-US" sz="3600">
                <a:solidFill>
                  <a:schemeClr val="tx2"/>
                </a:solidFill>
              </a:rPr>
              <a:t> generations, cont.</a:t>
            </a:r>
            <a:endParaRPr lang="en-US" altLang="en-US" sz="1400">
              <a:solidFill>
                <a:schemeClr val="tx2"/>
              </a:solidFill>
            </a:endParaRPr>
          </a:p>
          <a:p>
            <a:pPr algn="ctr"/>
            <a:r>
              <a:rPr lang="en-US" altLang="en-US" sz="1400" baseline="-12000">
                <a:solidFill>
                  <a:schemeClr val="tx2"/>
                </a:solidFill>
              </a:rPr>
              <a:t>            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533400" y="1108075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495300" y="1260475"/>
            <a:ext cx="94488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0" dirty="0">
                <a:solidFill>
                  <a:srgbClr val="66FFFF"/>
                </a:solidFill>
              </a:rPr>
              <a:t>Some individuals are more equal than others</a:t>
            </a:r>
          </a:p>
          <a:p>
            <a:r>
              <a:rPr lang="en-US" altLang="en-US" sz="2800" b="0" dirty="0">
                <a:solidFill>
                  <a:srgbClr val="FFFFFF"/>
                </a:solidFill>
              </a:rPr>
              <a:t>Some parents are more fit</a:t>
            </a:r>
          </a:p>
          <a:p>
            <a:pPr lvl="1"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	They have more tickets in the lottery</a:t>
            </a:r>
          </a:p>
          <a:p>
            <a:pPr lvl="1"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	Their offspring survive better</a:t>
            </a:r>
          </a:p>
          <a:p>
            <a:pPr lvl="1">
              <a:buFont typeface="Arial" charset="0"/>
              <a:buChar char="•"/>
            </a:pPr>
            <a:endParaRPr lang="en-US" altLang="en-US" sz="2800" b="0" dirty="0">
              <a:solidFill>
                <a:srgbClr val="FFFFFF"/>
              </a:solidFill>
            </a:endParaRPr>
          </a:p>
          <a:p>
            <a:r>
              <a:rPr lang="en-US" altLang="en-US" sz="2800" b="0" dirty="0">
                <a:solidFill>
                  <a:srgbClr val="66FFFF"/>
                </a:solidFill>
              </a:rPr>
              <a:t>Family-correlated survival</a:t>
            </a:r>
          </a:p>
          <a:p>
            <a:r>
              <a:rPr lang="en-US" altLang="en-US" sz="2800" b="0" dirty="0">
                <a:solidFill>
                  <a:srgbClr val="FFFFFF"/>
                </a:solidFill>
              </a:rPr>
              <a:t>Entire families survive or die as 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a </a:t>
            </a:r>
            <a:r>
              <a:rPr lang="en-US" altLang="en-US" sz="2800" b="0" dirty="0">
                <a:solidFill>
                  <a:srgbClr val="FFFFFF"/>
                </a:solidFill>
              </a:rPr>
              <a:t>unit</a:t>
            </a:r>
          </a:p>
          <a:p>
            <a:pPr lvl="1"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 A cow stomped on a nest of salmon eggs</a:t>
            </a:r>
          </a:p>
          <a:p>
            <a:pPr lvl="1">
              <a:buFont typeface="Arial" charset="0"/>
              <a:buChar char="•"/>
            </a:pPr>
            <a:r>
              <a:rPr lang="en-US" altLang="en-US" sz="2800" b="0" dirty="0">
                <a:solidFill>
                  <a:srgbClr val="FFFFFF"/>
                </a:solidFill>
              </a:rPr>
              <a:t> A batch of larvae strike it rich</a:t>
            </a:r>
          </a:p>
          <a:p>
            <a:r>
              <a:rPr lang="en-US" altLang="en-US" sz="2800" b="0" dirty="0">
                <a:solidFill>
                  <a:srgbClr val="FFFFFF"/>
                </a:solidFill>
              </a:rPr>
              <a:t> Can theoretically produce ‘sweepstakes’ reproductive 	success and tiny Ne/N ratio </a:t>
            </a:r>
            <a:r>
              <a:rPr lang="en-US" altLang="en-US" sz="2800" b="0" i="1" dirty="0">
                <a:solidFill>
                  <a:srgbClr val="FFFFFF"/>
                </a:solidFill>
              </a:rPr>
              <a:t>a la</a:t>
            </a:r>
            <a:r>
              <a:rPr lang="en-US" altLang="en-US" sz="2800" b="0" dirty="0">
                <a:solidFill>
                  <a:srgbClr val="FFFFFF"/>
                </a:solidFill>
              </a:rPr>
              <a:t> </a:t>
            </a:r>
            <a:r>
              <a:rPr lang="en-US" altLang="en-US" sz="2800" b="0" dirty="0" err="1">
                <a:solidFill>
                  <a:srgbClr val="FFFFFF"/>
                </a:solidFill>
              </a:rPr>
              <a:t>Hedgecock</a:t>
            </a:r>
            <a:endParaRPr lang="en-US" altLang="en-US" sz="2800" b="0" dirty="0">
              <a:solidFill>
                <a:srgbClr val="FFFFFF"/>
              </a:solidFill>
            </a:endParaRPr>
          </a:p>
          <a:p>
            <a:endParaRPr lang="en-US" altLang="en-US" sz="28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700" y="0"/>
            <a:ext cx="1085088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10287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4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33" y="1219200"/>
            <a:ext cx="11243734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9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9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607969" y="0"/>
          <a:ext cx="8640931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SPW 11.0 Graph" r:id="rId4" imgW="5614920" imgH="4407120" progId="SigmaPlotGraphicObject.10">
                  <p:embed/>
                </p:oleObj>
              </mc:Choice>
              <mc:Fallback>
                <p:oleObj name="SPW 11.0 Graph" r:id="rId4" imgW="5614920" imgH="44071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7969" y="0"/>
                        <a:ext cx="8640931" cy="678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578511" y="914400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0" dirty="0" smtClean="0">
                <a:solidFill>
                  <a:srgbClr val="000000"/>
                </a:solidFill>
              </a:rPr>
              <a:t>Ne = 200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0501" y="4491335"/>
            <a:ext cx="838200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b="0" dirty="0" smtClean="0">
                <a:solidFill>
                  <a:srgbClr val="006600"/>
                </a:solidFill>
              </a:rPr>
              <a:t>80% 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9901" y="3200400"/>
            <a:ext cx="838200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b="0" dirty="0" smtClean="0">
                <a:solidFill>
                  <a:srgbClr val="006600"/>
                </a:solidFill>
              </a:rPr>
              <a:t>33% 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34500" y="2743200"/>
            <a:ext cx="685800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b="0" dirty="0" smtClean="0">
                <a:solidFill>
                  <a:srgbClr val="006600"/>
                </a:solidFill>
              </a:rPr>
              <a:t>1% 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920750" y="355600"/>
            <a:ext cx="85693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3600">
                <a:solidFill>
                  <a:schemeClr val="tx2"/>
                </a:solidFill>
              </a:rPr>
              <a:t>Stratification </a:t>
            </a:r>
            <a:r>
              <a:rPr lang="en-US" altLang="en-US" sz="3600" i="1">
                <a:solidFill>
                  <a:srgbClr val="FF3300"/>
                </a:solidFill>
              </a:rPr>
              <a:t>within</a:t>
            </a:r>
            <a:r>
              <a:rPr lang="en-US" altLang="en-US" sz="3600">
                <a:solidFill>
                  <a:schemeClr val="tx2"/>
                </a:solidFill>
              </a:rPr>
              <a:t> generations, cont.</a:t>
            </a:r>
            <a:endParaRPr lang="en-US" altLang="en-US" sz="1400">
              <a:solidFill>
                <a:schemeClr val="tx2"/>
              </a:solidFill>
            </a:endParaRPr>
          </a:p>
          <a:p>
            <a:pPr algn="ctr"/>
            <a:r>
              <a:rPr lang="en-US" altLang="en-US" sz="1400" baseline="-12000">
                <a:solidFill>
                  <a:schemeClr val="tx2"/>
                </a:solidFill>
              </a:rPr>
              <a:t>            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533400" y="10668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495300" y="1208088"/>
            <a:ext cx="9448800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err="1" smtClean="0">
                <a:solidFill>
                  <a:srgbClr val="8CFBF9"/>
                </a:solidFill>
              </a:rPr>
              <a:t>Iteroparous</a:t>
            </a:r>
            <a:r>
              <a:rPr lang="en-US" altLang="en-US" sz="3200" dirty="0" smtClean="0">
                <a:solidFill>
                  <a:srgbClr val="8CFBF9"/>
                </a:solidFill>
              </a:rPr>
              <a:t> species</a:t>
            </a:r>
            <a:endParaRPr lang="en-US" altLang="en-US" sz="3200" dirty="0">
              <a:solidFill>
                <a:srgbClr val="8CFBF9"/>
              </a:solidFill>
            </a:endParaRPr>
          </a:p>
          <a:p>
            <a:r>
              <a:rPr lang="en-US" altLang="en-US" sz="2800" dirty="0">
                <a:solidFill>
                  <a:srgbClr val="FFFFFF"/>
                </a:solidFill>
              </a:rPr>
              <a:t>	</a:t>
            </a:r>
          </a:p>
          <a:p>
            <a:pPr eaLnBrk="1" hangingPunct="1">
              <a:buSzPct val="100000"/>
            </a:pPr>
            <a:r>
              <a:rPr lang="en-US" altLang="en-US" sz="2800" b="0" i="1" dirty="0">
                <a:solidFill>
                  <a:srgbClr val="FFFFFF"/>
                </a:solidFill>
              </a:rPr>
              <a:t>N</a:t>
            </a:r>
            <a:r>
              <a:rPr lang="en-US" altLang="en-US" sz="2800" b="0" i="1" baseline="-12000" dirty="0">
                <a:solidFill>
                  <a:srgbClr val="FFFFFF"/>
                </a:solidFill>
              </a:rPr>
              <a:t>e</a:t>
            </a:r>
            <a:r>
              <a:rPr lang="en-US" altLang="en-US" sz="2800" b="0" dirty="0">
                <a:solidFill>
                  <a:srgbClr val="FFFFFF"/>
                </a:solidFill>
              </a:rPr>
              <a:t> depends on </a:t>
            </a:r>
            <a:r>
              <a:rPr lang="en-US" altLang="en-US" sz="2800" b="0" i="1" dirty="0">
                <a:solidFill>
                  <a:srgbClr val="8CF4EA"/>
                </a:solidFill>
              </a:rPr>
              <a:t>lifetime</a:t>
            </a:r>
            <a:r>
              <a:rPr lang="en-US" altLang="en-US" sz="2800" b="0" dirty="0">
                <a:solidFill>
                  <a:srgbClr val="FFFFFF"/>
                </a:solidFill>
              </a:rPr>
              <a:t> variance in reproductive success</a:t>
            </a:r>
          </a:p>
          <a:p>
            <a:pPr eaLnBrk="1" hangingPunct="1">
              <a:buSzPct val="100000"/>
            </a:pPr>
            <a:r>
              <a:rPr lang="en-US" altLang="en-US" sz="1100" b="0" dirty="0">
                <a:solidFill>
                  <a:srgbClr val="FFFFFF"/>
                </a:solidFill>
              </a:rPr>
              <a:t>   </a:t>
            </a:r>
          </a:p>
          <a:p>
            <a:pPr eaLnBrk="1" hangingPunct="1">
              <a:buSzPct val="100000"/>
            </a:pPr>
            <a:r>
              <a:rPr lang="en-US" altLang="en-US" sz="2800" b="0" dirty="0">
                <a:solidFill>
                  <a:srgbClr val="FFFFFF"/>
                </a:solidFill>
              </a:rPr>
              <a:t>In age-structured species, some individuals are more</a:t>
            </a:r>
          </a:p>
          <a:p>
            <a:pPr eaLnBrk="1" hangingPunct="1">
              <a:buSzPct val="100000"/>
            </a:pPr>
            <a:r>
              <a:rPr lang="en-US" altLang="en-US" sz="2800" b="0" dirty="0">
                <a:solidFill>
                  <a:srgbClr val="FFFFFF"/>
                </a:solidFill>
              </a:rPr>
              <a:t>	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equal </a:t>
            </a:r>
            <a:r>
              <a:rPr lang="en-US" altLang="en-US" sz="2800" b="0" dirty="0">
                <a:solidFill>
                  <a:srgbClr val="FFFFFF"/>
                </a:solidFill>
              </a:rPr>
              <a:t>than others because they survive to reproduce</a:t>
            </a:r>
          </a:p>
          <a:p>
            <a:pPr eaLnBrk="1" hangingPunct="1">
              <a:buSzPct val="100000"/>
            </a:pPr>
            <a:r>
              <a:rPr lang="en-US" altLang="en-US" sz="2800" b="0" dirty="0">
                <a:solidFill>
                  <a:srgbClr val="FFFFFF"/>
                </a:solidFill>
              </a:rPr>
              <a:t>	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many </a:t>
            </a:r>
            <a:r>
              <a:rPr lang="en-US" altLang="en-US" sz="2800" b="0" dirty="0">
                <a:solidFill>
                  <a:srgbClr val="FFFFFF"/>
                </a:solidFill>
              </a:rPr>
              <a:t>times (they enter more lotteries)</a:t>
            </a:r>
          </a:p>
          <a:p>
            <a:pPr eaLnBrk="1" hangingPunct="1">
              <a:buSzPct val="100000"/>
            </a:pPr>
            <a:r>
              <a:rPr lang="en-US" altLang="en-US" sz="1100" b="0" dirty="0">
                <a:solidFill>
                  <a:srgbClr val="FFFFFF"/>
                </a:solidFill>
              </a:rPr>
              <a:t>    </a:t>
            </a:r>
          </a:p>
          <a:p>
            <a:pPr eaLnBrk="1" hangingPunct="1">
              <a:buSzPct val="100000"/>
            </a:pPr>
            <a:r>
              <a:rPr lang="en-US" altLang="en-US" sz="2800" b="0" dirty="0">
                <a:solidFill>
                  <a:srgbClr val="FFFFFF"/>
                </a:solidFill>
              </a:rPr>
              <a:t>Also, fecundity (number of lottery tickets) often changes</a:t>
            </a:r>
          </a:p>
          <a:p>
            <a:pPr eaLnBrk="1" hangingPunct="1">
              <a:buSzPct val="100000"/>
            </a:pPr>
            <a:r>
              <a:rPr lang="en-US" altLang="en-US" sz="2800" b="0" dirty="0">
                <a:solidFill>
                  <a:srgbClr val="FFFFFF"/>
                </a:solidFill>
              </a:rPr>
              <a:t>	</a:t>
            </a:r>
            <a:r>
              <a:rPr lang="en-US" altLang="en-US" sz="2800" b="0" dirty="0" smtClean="0">
                <a:solidFill>
                  <a:srgbClr val="FFFFFF"/>
                </a:solidFill>
              </a:rPr>
              <a:t>with age</a:t>
            </a:r>
          </a:p>
          <a:p>
            <a:pPr eaLnBrk="1" hangingPunct="1">
              <a:buSzPct val="100000"/>
            </a:pPr>
            <a:endParaRPr lang="en-US" altLang="en-US" sz="2800" b="0" dirty="0">
              <a:solidFill>
                <a:srgbClr val="FFFFFF"/>
              </a:solidFill>
            </a:endParaRPr>
          </a:p>
          <a:p>
            <a:pPr indent="-457200" eaLnBrk="1" hangingPunct="1">
              <a:buSzPct val="100000"/>
            </a:pPr>
            <a:r>
              <a:rPr lang="en-US" sz="2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</a:rPr>
              <a:t>Important to consider both </a:t>
            </a:r>
            <a:r>
              <a:rPr lang="en-US" sz="2800" b="0" i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</a:rPr>
              <a:t>N</a:t>
            </a:r>
            <a:r>
              <a:rPr lang="en-US" sz="2800" b="0" i="1" baseline="-120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</a:rPr>
              <a:t>e</a:t>
            </a:r>
            <a:r>
              <a:rPr lang="en-US" sz="2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</a:rPr>
              <a:t> per generation and </a:t>
            </a:r>
            <a:r>
              <a:rPr lang="en-US" sz="2800" b="0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</a:rPr>
              <a:t>N</a:t>
            </a:r>
            <a:r>
              <a:rPr lang="en-US" sz="2800" b="0" i="1" baseline="-120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</a:rPr>
              <a:t>b</a:t>
            </a:r>
            <a:r>
              <a:rPr lang="en-US" sz="2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</a:rPr>
              <a:t> </a:t>
            </a:r>
            <a:r>
              <a:rPr lang="en-US" sz="28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</a:rPr>
              <a:t>per 	year </a:t>
            </a:r>
            <a:r>
              <a:rPr lang="en-US" sz="2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</a:rPr>
              <a:t>or season</a:t>
            </a:r>
          </a:p>
          <a:p>
            <a:pPr eaLnBrk="1" hangingPunct="1">
              <a:buSzPct val="100000"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104900" y="152400"/>
            <a:ext cx="81661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4000">
                <a:solidFill>
                  <a:schemeClr val="tx2"/>
                </a:solidFill>
              </a:rPr>
              <a:t>Stratification </a:t>
            </a:r>
            <a:r>
              <a:rPr lang="en-US" altLang="en-US" sz="4000" i="1">
                <a:solidFill>
                  <a:srgbClr val="FF3300"/>
                </a:solidFill>
              </a:rPr>
              <a:t>across</a:t>
            </a:r>
            <a:r>
              <a:rPr lang="en-US" altLang="en-US" sz="4000">
                <a:solidFill>
                  <a:schemeClr val="tx2"/>
                </a:solidFill>
              </a:rPr>
              <a:t> generations</a:t>
            </a:r>
            <a:endParaRPr lang="en-US" altLang="en-US" sz="1600">
              <a:solidFill>
                <a:schemeClr val="tx2"/>
              </a:solidFill>
            </a:endParaRPr>
          </a:p>
          <a:p>
            <a:pPr algn="ctr"/>
            <a:r>
              <a:rPr lang="en-US" altLang="en-US" sz="1600" baseline="-12000">
                <a:solidFill>
                  <a:schemeClr val="tx2"/>
                </a:solidFill>
              </a:rPr>
              <a:t>            </a:t>
            </a: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533400" y="914400"/>
            <a:ext cx="89154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495300" y="1055688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8CFBF9"/>
                </a:solidFill>
              </a:rPr>
              <a:t>Changes in population size over time</a:t>
            </a:r>
          </a:p>
          <a:p>
            <a:r>
              <a:rPr lang="en-US" altLang="en-US" sz="28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46085" name="Rectangle 58"/>
          <p:cNvSpPr>
            <a:spLocks noChangeArrowheads="1"/>
          </p:cNvSpPr>
          <p:nvPr/>
        </p:nvSpPr>
        <p:spPr bwMode="auto">
          <a:xfrm>
            <a:off x="4914900" y="1743075"/>
            <a:ext cx="5372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dirty="0"/>
              <a:t>		     </a:t>
            </a:r>
            <a:r>
              <a:rPr lang="en-US" altLang="en-US" sz="3200" b="0" dirty="0" smtClean="0"/>
              <a:t>Replacement</a:t>
            </a:r>
            <a:endParaRPr lang="en-US" altLang="en-US" sz="3200" b="0" dirty="0"/>
          </a:p>
          <a:p>
            <a:r>
              <a:rPr lang="en-US" altLang="en-US" sz="3200" b="0" i="1" dirty="0"/>
              <a:t>Gen</a:t>
            </a:r>
            <a:r>
              <a:rPr lang="en-US" altLang="en-US" sz="3200" b="0" dirty="0"/>
              <a:t>	     </a:t>
            </a:r>
            <a:r>
              <a:rPr lang="en-US" altLang="en-US" sz="3200" b="0" i="1" dirty="0"/>
              <a:t>N</a:t>
            </a:r>
            <a:r>
              <a:rPr lang="en-US" altLang="en-US" sz="3200" b="0" dirty="0"/>
              <a:t>		</a:t>
            </a:r>
            <a:r>
              <a:rPr lang="en-US" altLang="en-US" sz="3200" b="0" dirty="0" smtClean="0"/>
              <a:t>    rate</a:t>
            </a:r>
            <a:endParaRPr lang="en-US" altLang="en-US" sz="3200" b="0" dirty="0"/>
          </a:p>
        </p:txBody>
      </p:sp>
      <p:sp>
        <p:nvSpPr>
          <p:cNvPr id="46086" name="Line 4"/>
          <p:cNvSpPr>
            <a:spLocks noChangeShapeType="1"/>
          </p:cNvSpPr>
          <p:nvPr/>
        </p:nvSpPr>
        <p:spPr bwMode="auto">
          <a:xfrm flipH="1">
            <a:off x="4762500" y="2886075"/>
            <a:ext cx="461645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Rectangle 60"/>
          <p:cNvSpPr>
            <a:spLocks noChangeArrowheads="1"/>
          </p:cNvSpPr>
          <p:nvPr/>
        </p:nvSpPr>
        <p:spPr bwMode="auto">
          <a:xfrm>
            <a:off x="1181100" y="3505200"/>
            <a:ext cx="272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0"/>
              <a:t>Stratification</a:t>
            </a:r>
          </a:p>
          <a:p>
            <a:pPr algn="ctr"/>
            <a:r>
              <a:rPr lang="en-US" altLang="en-US" sz="3600" b="0"/>
              <a:t>by time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463132"/>
              </p:ext>
            </p:extLst>
          </p:nvPr>
        </p:nvGraphicFramePr>
        <p:xfrm>
          <a:off x="4686300" y="3048000"/>
          <a:ext cx="4419600" cy="2606676"/>
        </p:xfrm>
        <a:graphic>
          <a:graphicData uri="http://schemas.openxmlformats.org/drawingml/2006/table">
            <a:tbl>
              <a:tblPr/>
              <a:tblGrid>
                <a:gridCol w="883920"/>
                <a:gridCol w="1838554"/>
                <a:gridCol w="1697126"/>
              </a:tblGrid>
              <a:tr h="434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1000000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0.500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434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500000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1.600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434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800000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0.001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434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275.000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434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275000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3.273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434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900000</a:t>
                      </a: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6591300" y="4357688"/>
            <a:ext cx="2514600" cy="51911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57300" y="5892225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 smtClean="0">
                <a:solidFill>
                  <a:schemeClr val="tx2"/>
                </a:solidFill>
              </a:rPr>
              <a:t>Long-term N</a:t>
            </a:r>
            <a:r>
              <a:rPr lang="en-US" altLang="en-US" sz="3200" baseline="-12000" dirty="0" smtClean="0">
                <a:solidFill>
                  <a:schemeClr val="tx2"/>
                </a:solidFill>
              </a:rPr>
              <a:t>e</a:t>
            </a:r>
            <a:r>
              <a:rPr lang="en-US" altLang="en-US" sz="3200" dirty="0" smtClean="0">
                <a:solidFill>
                  <a:schemeClr val="tx2"/>
                </a:solidFill>
              </a:rPr>
              <a:t> is the harmonic mean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279F"/>
      </a:dk1>
      <a:lt1>
        <a:srgbClr val="FFFFFF"/>
      </a:lt1>
      <a:dk2>
        <a:srgbClr val="063DE8"/>
      </a:dk2>
      <a:lt2>
        <a:srgbClr val="FAFD00"/>
      </a:lt2>
      <a:accent1>
        <a:srgbClr val="A3F25F"/>
      </a:accent1>
      <a:accent2>
        <a:srgbClr val="B760F9"/>
      </a:accent2>
      <a:accent3>
        <a:srgbClr val="AAAFF2"/>
      </a:accent3>
      <a:accent4>
        <a:srgbClr val="DADADA"/>
      </a:accent4>
      <a:accent5>
        <a:srgbClr val="CEF7B6"/>
      </a:accent5>
      <a:accent6>
        <a:srgbClr val="A656E2"/>
      </a:accent6>
      <a:hlink>
        <a:srgbClr val="00B7A5"/>
      </a:hlink>
      <a:folHlink>
        <a:srgbClr val="8CF4E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279F"/>
      </a:dk1>
      <a:lt1>
        <a:srgbClr val="FFFFFF"/>
      </a:lt1>
      <a:dk2>
        <a:srgbClr val="063DE8"/>
      </a:dk2>
      <a:lt2>
        <a:srgbClr val="FAFD00"/>
      </a:lt2>
      <a:accent1>
        <a:srgbClr val="A3F25F"/>
      </a:accent1>
      <a:accent2>
        <a:srgbClr val="B760F9"/>
      </a:accent2>
      <a:accent3>
        <a:srgbClr val="AAAFF2"/>
      </a:accent3>
      <a:accent4>
        <a:srgbClr val="DADADA"/>
      </a:accent4>
      <a:accent5>
        <a:srgbClr val="CEF7B6"/>
      </a:accent5>
      <a:accent6>
        <a:srgbClr val="A656E2"/>
      </a:accent6>
      <a:hlink>
        <a:srgbClr val="00B7A5"/>
      </a:hlink>
      <a:folHlink>
        <a:srgbClr val="8CF4E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16294</TotalTime>
  <Pages>12</Pages>
  <Words>1743</Words>
  <Application>Microsoft Office PowerPoint</Application>
  <PresentationFormat>35mm Slides</PresentationFormat>
  <Paragraphs>466</Paragraphs>
  <Slides>75</Slides>
  <Notes>70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75</vt:i4>
      </vt:variant>
    </vt:vector>
  </HeadingPairs>
  <TitlesOfParts>
    <vt:vector size="90" baseType="lpstr">
      <vt:lpstr>Arial Unicode MS</vt:lpstr>
      <vt:lpstr>SimSun</vt:lpstr>
      <vt:lpstr>Arial</vt:lpstr>
      <vt:lpstr>Calibri</vt:lpstr>
      <vt:lpstr>Times New Roman</vt:lpstr>
      <vt:lpstr>Wingdings</vt:lpstr>
      <vt:lpstr>WP Greek Helve</vt:lpstr>
      <vt:lpstr>Default Design</vt:lpstr>
      <vt:lpstr>1_Default Design</vt:lpstr>
      <vt:lpstr>1_Office Theme</vt:lpstr>
      <vt:lpstr>Office Theme</vt:lpstr>
      <vt:lpstr>SPW 8.0 Graph</vt:lpstr>
      <vt:lpstr>Equation</vt:lpstr>
      <vt:lpstr>Microsoft Equation 3.0</vt:lpstr>
      <vt:lpstr>SPW 11.0 Graph</vt:lpstr>
      <vt:lpstr>Effective population size     What is it? Why does it matter? How do you estimate it? What are effects of age structure? Ne in the age of genomics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bpa97</dc:title>
  <dc:creator>Robin Waples</dc:creator>
  <cp:lastModifiedBy>Robin</cp:lastModifiedBy>
  <cp:revision>492</cp:revision>
  <cp:lastPrinted>1997-03-24T08:17:34Z</cp:lastPrinted>
  <dcterms:created xsi:type="dcterms:W3CDTF">1997-03-24T08:39:54Z</dcterms:created>
  <dcterms:modified xsi:type="dcterms:W3CDTF">2015-09-03T13:54:43Z</dcterms:modified>
</cp:coreProperties>
</file>